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6" r:id="rId2"/>
    <p:sldId id="305" r:id="rId3"/>
    <p:sldId id="30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2" autoAdjust="0"/>
    <p:restoredTop sz="94660"/>
  </p:normalViewPr>
  <p:slideViewPr>
    <p:cSldViewPr snapToGrid="0">
      <p:cViewPr varScale="1">
        <p:scale>
          <a:sx n="60" d="100"/>
          <a:sy n="60" d="100"/>
        </p:scale>
        <p:origin x="62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Victor\Series%20de%20Tiempo\HURGV.xl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Victor\Series%20de%20Tiempo\HURGV.xls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4241687804504367E-2"/>
          <c:y val="7.434641126638436E-2"/>
          <c:w val="0.87101833514619154"/>
          <c:h val="0.8896830073660146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HURGV!$B$1</c:f>
              <c:strCache>
                <c:ptCount val="1"/>
                <c:pt idx="0">
                  <c:v>INICIO</c:v>
                </c:pt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cat>
            <c:numRef>
              <c:f>HURGV!$A$2:$A$24</c:f>
              <c:numCache>
                <c:formatCode>General</c:formatCode>
                <c:ptCount val="23"/>
                <c:pt idx="0">
                  <c:v>4</c:v>
                </c:pt>
                <c:pt idx="1">
                  <c:v>6</c:v>
                </c:pt>
                <c:pt idx="2">
                  <c:v>8</c:v>
                </c:pt>
                <c:pt idx="3">
                  <c:v>9</c:v>
                </c:pt>
                <c:pt idx="4">
                  <c:v>10</c:v>
                </c:pt>
                <c:pt idx="5">
                  <c:v>12</c:v>
                </c:pt>
                <c:pt idx="6">
                  <c:v>14</c:v>
                </c:pt>
                <c:pt idx="7">
                  <c:v>15</c:v>
                </c:pt>
                <c:pt idx="8">
                  <c:v>16</c:v>
                </c:pt>
                <c:pt idx="9">
                  <c:v>17</c:v>
                </c:pt>
                <c:pt idx="10">
                  <c:v>20</c:v>
                </c:pt>
                <c:pt idx="11">
                  <c:v>21</c:v>
                </c:pt>
                <c:pt idx="12">
                  <c:v>22</c:v>
                </c:pt>
                <c:pt idx="13">
                  <c:v>24</c:v>
                </c:pt>
                <c:pt idx="14">
                  <c:v>25</c:v>
                </c:pt>
                <c:pt idx="15">
                  <c:v>26</c:v>
                </c:pt>
                <c:pt idx="16">
                  <c:v>30</c:v>
                </c:pt>
                <c:pt idx="17">
                  <c:v>41</c:v>
                </c:pt>
                <c:pt idx="18">
                  <c:v>31</c:v>
                </c:pt>
                <c:pt idx="19">
                  <c:v>34</c:v>
                </c:pt>
                <c:pt idx="20">
                  <c:v>36</c:v>
                </c:pt>
                <c:pt idx="21">
                  <c:v>39</c:v>
                </c:pt>
                <c:pt idx="22">
                  <c:v>40</c:v>
                </c:pt>
              </c:numCache>
            </c:numRef>
          </c:cat>
          <c:val>
            <c:numRef>
              <c:f>HURGV!$B$2:$B$24</c:f>
              <c:numCache>
                <c:formatCode>m/d/yyyy</c:formatCode>
                <c:ptCount val="23"/>
                <c:pt idx="0">
                  <c:v>33546</c:v>
                </c:pt>
                <c:pt idx="1">
                  <c:v>33429</c:v>
                </c:pt>
                <c:pt idx="2">
                  <c:v>33310</c:v>
                </c:pt>
                <c:pt idx="3">
                  <c:v>33239</c:v>
                </c:pt>
                <c:pt idx="4">
                  <c:v>33239</c:v>
                </c:pt>
                <c:pt idx="5">
                  <c:v>33239</c:v>
                </c:pt>
                <c:pt idx="6">
                  <c:v>33554</c:v>
                </c:pt>
                <c:pt idx="7">
                  <c:v>33239</c:v>
                </c:pt>
                <c:pt idx="8">
                  <c:v>33239</c:v>
                </c:pt>
                <c:pt idx="9">
                  <c:v>33239</c:v>
                </c:pt>
                <c:pt idx="10">
                  <c:v>33721</c:v>
                </c:pt>
                <c:pt idx="11">
                  <c:v>33721</c:v>
                </c:pt>
                <c:pt idx="12">
                  <c:v>33727</c:v>
                </c:pt>
                <c:pt idx="13">
                  <c:v>33797</c:v>
                </c:pt>
                <c:pt idx="14">
                  <c:v>33803</c:v>
                </c:pt>
                <c:pt idx="15">
                  <c:v>33802</c:v>
                </c:pt>
                <c:pt idx="16">
                  <c:v>33991</c:v>
                </c:pt>
                <c:pt idx="17">
                  <c:v>34039</c:v>
                </c:pt>
                <c:pt idx="18">
                  <c:v>34064</c:v>
                </c:pt>
                <c:pt idx="19">
                  <c:v>34191</c:v>
                </c:pt>
                <c:pt idx="20">
                  <c:v>34225</c:v>
                </c:pt>
                <c:pt idx="21">
                  <c:v>34302</c:v>
                </c:pt>
                <c:pt idx="22">
                  <c:v>34323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7F-4D95-8BDD-F56C640A957F}"/>
            </c:ext>
          </c:extLst>
        </c:ser>
        <c:ser>
          <c:idx val="1"/>
          <c:order val="1"/>
          <c:tx>
            <c:strRef>
              <c:f>HURGV!$F$1</c:f>
              <c:strCache>
                <c:ptCount val="1"/>
                <c:pt idx="0">
                  <c:v>Duración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Pt>
            <c:idx val="1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2C7F-4D95-8BDD-F56C640A957F}"/>
              </c:ext>
            </c:extLst>
          </c:dPt>
          <c:cat>
            <c:numRef>
              <c:f>HURGV!$A$2:$A$24</c:f>
              <c:numCache>
                <c:formatCode>General</c:formatCode>
                <c:ptCount val="23"/>
                <c:pt idx="0">
                  <c:v>4</c:v>
                </c:pt>
                <c:pt idx="1">
                  <c:v>6</c:v>
                </c:pt>
                <c:pt idx="2">
                  <c:v>8</c:v>
                </c:pt>
                <c:pt idx="3">
                  <c:v>9</c:v>
                </c:pt>
                <c:pt idx="4">
                  <c:v>10</c:v>
                </c:pt>
                <c:pt idx="5">
                  <c:v>12</c:v>
                </c:pt>
                <c:pt idx="6">
                  <c:v>14</c:v>
                </c:pt>
                <c:pt idx="7">
                  <c:v>15</c:v>
                </c:pt>
                <c:pt idx="8">
                  <c:v>16</c:v>
                </c:pt>
                <c:pt idx="9">
                  <c:v>17</c:v>
                </c:pt>
                <c:pt idx="10">
                  <c:v>20</c:v>
                </c:pt>
                <c:pt idx="11">
                  <c:v>21</c:v>
                </c:pt>
                <c:pt idx="12">
                  <c:v>22</c:v>
                </c:pt>
                <c:pt idx="13">
                  <c:v>24</c:v>
                </c:pt>
                <c:pt idx="14">
                  <c:v>25</c:v>
                </c:pt>
                <c:pt idx="15">
                  <c:v>26</c:v>
                </c:pt>
                <c:pt idx="16">
                  <c:v>30</c:v>
                </c:pt>
                <c:pt idx="17">
                  <c:v>41</c:v>
                </c:pt>
                <c:pt idx="18">
                  <c:v>31</c:v>
                </c:pt>
                <c:pt idx="19">
                  <c:v>34</c:v>
                </c:pt>
                <c:pt idx="20">
                  <c:v>36</c:v>
                </c:pt>
                <c:pt idx="21">
                  <c:v>39</c:v>
                </c:pt>
                <c:pt idx="22">
                  <c:v>40</c:v>
                </c:pt>
              </c:numCache>
            </c:numRef>
          </c:cat>
          <c:val>
            <c:numRef>
              <c:f>HURGV!$F$2:$F$24</c:f>
              <c:numCache>
                <c:formatCode>General</c:formatCode>
                <c:ptCount val="23"/>
                <c:pt idx="0">
                  <c:v>108</c:v>
                </c:pt>
                <c:pt idx="1">
                  <c:v>767</c:v>
                </c:pt>
                <c:pt idx="2">
                  <c:v>886</c:v>
                </c:pt>
                <c:pt idx="3">
                  <c:v>679</c:v>
                </c:pt>
                <c:pt idx="4">
                  <c:v>776</c:v>
                </c:pt>
                <c:pt idx="5">
                  <c:v>846</c:v>
                </c:pt>
                <c:pt idx="6">
                  <c:v>913</c:v>
                </c:pt>
                <c:pt idx="7">
                  <c:v>885</c:v>
                </c:pt>
                <c:pt idx="8">
                  <c:v>428</c:v>
                </c:pt>
                <c:pt idx="9">
                  <c:v>580</c:v>
                </c:pt>
                <c:pt idx="10">
                  <c:v>133</c:v>
                </c:pt>
                <c:pt idx="11">
                  <c:v>207</c:v>
                </c:pt>
                <c:pt idx="12">
                  <c:v>151</c:v>
                </c:pt>
                <c:pt idx="13">
                  <c:v>123</c:v>
                </c:pt>
                <c:pt idx="14">
                  <c:v>326</c:v>
                </c:pt>
                <c:pt idx="15">
                  <c:v>335</c:v>
                </c:pt>
                <c:pt idx="16">
                  <c:v>265</c:v>
                </c:pt>
                <c:pt idx="17">
                  <c:v>249</c:v>
                </c:pt>
                <c:pt idx="18">
                  <c:v>193</c:v>
                </c:pt>
                <c:pt idx="19">
                  <c:v>324</c:v>
                </c:pt>
                <c:pt idx="20">
                  <c:v>290</c:v>
                </c:pt>
                <c:pt idx="21">
                  <c:v>213</c:v>
                </c:pt>
                <c:pt idx="22">
                  <c:v>192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C7F-4D95-8BDD-F56C640A95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178356360"/>
        <c:axId val="1761692328"/>
      </c:barChart>
      <c:catAx>
        <c:axId val="117835636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761692328"/>
        <c:crosses val="autoZero"/>
        <c:auto val="1"/>
        <c:lblAlgn val="ctr"/>
        <c:lblOffset val="100"/>
        <c:noMultiLvlLbl val="0"/>
      </c:catAx>
      <c:valAx>
        <c:axId val="1761692328"/>
        <c:scaling>
          <c:orientation val="minMax"/>
          <c:max val="34515"/>
          <c:min val="33239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m/d/yyyy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1783563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4241687804504367E-2"/>
          <c:y val="7.434641126638436E-2"/>
          <c:w val="0.87101833514619154"/>
          <c:h val="0.8896830073660146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HURGV!$B$1</c:f>
              <c:strCache>
                <c:ptCount val="1"/>
                <c:pt idx="0">
                  <c:v>INICIO</c:v>
                </c:pt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cat>
            <c:numRef>
              <c:f>HURGV!$A$2:$A$24</c:f>
              <c:numCache>
                <c:formatCode>General</c:formatCode>
                <c:ptCount val="23"/>
                <c:pt idx="0">
                  <c:v>4</c:v>
                </c:pt>
                <c:pt idx="1">
                  <c:v>6</c:v>
                </c:pt>
                <c:pt idx="2">
                  <c:v>8</c:v>
                </c:pt>
                <c:pt idx="3">
                  <c:v>9</c:v>
                </c:pt>
                <c:pt idx="4">
                  <c:v>10</c:v>
                </c:pt>
                <c:pt idx="5">
                  <c:v>12</c:v>
                </c:pt>
                <c:pt idx="6">
                  <c:v>14</c:v>
                </c:pt>
                <c:pt idx="7">
                  <c:v>15</c:v>
                </c:pt>
                <c:pt idx="8">
                  <c:v>16</c:v>
                </c:pt>
                <c:pt idx="9">
                  <c:v>17</c:v>
                </c:pt>
                <c:pt idx="10">
                  <c:v>20</c:v>
                </c:pt>
                <c:pt idx="11">
                  <c:v>21</c:v>
                </c:pt>
                <c:pt idx="12">
                  <c:v>22</c:v>
                </c:pt>
                <c:pt idx="13">
                  <c:v>24</c:v>
                </c:pt>
                <c:pt idx="14">
                  <c:v>25</c:v>
                </c:pt>
                <c:pt idx="15">
                  <c:v>26</c:v>
                </c:pt>
                <c:pt idx="16">
                  <c:v>30</c:v>
                </c:pt>
                <c:pt idx="17">
                  <c:v>41</c:v>
                </c:pt>
                <c:pt idx="18">
                  <c:v>31</c:v>
                </c:pt>
                <c:pt idx="19">
                  <c:v>34</c:v>
                </c:pt>
                <c:pt idx="20">
                  <c:v>36</c:v>
                </c:pt>
                <c:pt idx="21">
                  <c:v>39</c:v>
                </c:pt>
                <c:pt idx="22">
                  <c:v>40</c:v>
                </c:pt>
              </c:numCache>
            </c:numRef>
          </c:cat>
          <c:val>
            <c:numRef>
              <c:f>HURGV!$B$2:$B$24</c:f>
              <c:numCache>
                <c:formatCode>m/d/yyyy</c:formatCode>
                <c:ptCount val="23"/>
                <c:pt idx="0">
                  <c:v>33546</c:v>
                </c:pt>
                <c:pt idx="1">
                  <c:v>33429</c:v>
                </c:pt>
                <c:pt idx="2">
                  <c:v>33310</c:v>
                </c:pt>
                <c:pt idx="3">
                  <c:v>33239</c:v>
                </c:pt>
                <c:pt idx="4">
                  <c:v>33239</c:v>
                </c:pt>
                <c:pt idx="5">
                  <c:v>33239</c:v>
                </c:pt>
                <c:pt idx="6">
                  <c:v>33554</c:v>
                </c:pt>
                <c:pt idx="7">
                  <c:v>33239</c:v>
                </c:pt>
                <c:pt idx="8">
                  <c:v>33239</c:v>
                </c:pt>
                <c:pt idx="9">
                  <c:v>33239</c:v>
                </c:pt>
                <c:pt idx="10">
                  <c:v>33721</c:v>
                </c:pt>
                <c:pt idx="11">
                  <c:v>33721</c:v>
                </c:pt>
                <c:pt idx="12">
                  <c:v>33727</c:v>
                </c:pt>
                <c:pt idx="13">
                  <c:v>33797</c:v>
                </c:pt>
                <c:pt idx="14">
                  <c:v>33803</c:v>
                </c:pt>
                <c:pt idx="15">
                  <c:v>33802</c:v>
                </c:pt>
                <c:pt idx="16">
                  <c:v>33991</c:v>
                </c:pt>
                <c:pt idx="17">
                  <c:v>34039</c:v>
                </c:pt>
                <c:pt idx="18">
                  <c:v>34064</c:v>
                </c:pt>
                <c:pt idx="19">
                  <c:v>34191</c:v>
                </c:pt>
                <c:pt idx="20">
                  <c:v>34225</c:v>
                </c:pt>
                <c:pt idx="21">
                  <c:v>34302</c:v>
                </c:pt>
                <c:pt idx="22">
                  <c:v>34323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7F-4D95-8BDD-F56C640A957F}"/>
            </c:ext>
          </c:extLst>
        </c:ser>
        <c:ser>
          <c:idx val="1"/>
          <c:order val="1"/>
          <c:tx>
            <c:strRef>
              <c:f>HURGV!$F$1</c:f>
              <c:strCache>
                <c:ptCount val="1"/>
                <c:pt idx="0">
                  <c:v>Duración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Pt>
            <c:idx val="1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2C7F-4D95-8BDD-F56C640A957F}"/>
              </c:ext>
            </c:extLst>
          </c:dPt>
          <c:cat>
            <c:numRef>
              <c:f>HURGV!$A$2:$A$24</c:f>
              <c:numCache>
                <c:formatCode>General</c:formatCode>
                <c:ptCount val="23"/>
                <c:pt idx="0">
                  <c:v>4</c:v>
                </c:pt>
                <c:pt idx="1">
                  <c:v>6</c:v>
                </c:pt>
                <c:pt idx="2">
                  <c:v>8</c:v>
                </c:pt>
                <c:pt idx="3">
                  <c:v>9</c:v>
                </c:pt>
                <c:pt idx="4">
                  <c:v>10</c:v>
                </c:pt>
                <c:pt idx="5">
                  <c:v>12</c:v>
                </c:pt>
                <c:pt idx="6">
                  <c:v>14</c:v>
                </c:pt>
                <c:pt idx="7">
                  <c:v>15</c:v>
                </c:pt>
                <c:pt idx="8">
                  <c:v>16</c:v>
                </c:pt>
                <c:pt idx="9">
                  <c:v>17</c:v>
                </c:pt>
                <c:pt idx="10">
                  <c:v>20</c:v>
                </c:pt>
                <c:pt idx="11">
                  <c:v>21</c:v>
                </c:pt>
                <c:pt idx="12">
                  <c:v>22</c:v>
                </c:pt>
                <c:pt idx="13">
                  <c:v>24</c:v>
                </c:pt>
                <c:pt idx="14">
                  <c:v>25</c:v>
                </c:pt>
                <c:pt idx="15">
                  <c:v>26</c:v>
                </c:pt>
                <c:pt idx="16">
                  <c:v>30</c:v>
                </c:pt>
                <c:pt idx="17">
                  <c:v>41</c:v>
                </c:pt>
                <c:pt idx="18">
                  <c:v>31</c:v>
                </c:pt>
                <c:pt idx="19">
                  <c:v>34</c:v>
                </c:pt>
                <c:pt idx="20">
                  <c:v>36</c:v>
                </c:pt>
                <c:pt idx="21">
                  <c:v>39</c:v>
                </c:pt>
                <c:pt idx="22">
                  <c:v>40</c:v>
                </c:pt>
              </c:numCache>
            </c:numRef>
          </c:cat>
          <c:val>
            <c:numRef>
              <c:f>HURGV!$F$2:$F$24</c:f>
              <c:numCache>
                <c:formatCode>General</c:formatCode>
                <c:ptCount val="23"/>
                <c:pt idx="0">
                  <c:v>108</c:v>
                </c:pt>
                <c:pt idx="1">
                  <c:v>767</c:v>
                </c:pt>
                <c:pt idx="2">
                  <c:v>886</c:v>
                </c:pt>
                <c:pt idx="3">
                  <c:v>679</c:v>
                </c:pt>
                <c:pt idx="4">
                  <c:v>776</c:v>
                </c:pt>
                <c:pt idx="5">
                  <c:v>846</c:v>
                </c:pt>
                <c:pt idx="6">
                  <c:v>913</c:v>
                </c:pt>
                <c:pt idx="7">
                  <c:v>885</c:v>
                </c:pt>
                <c:pt idx="8">
                  <c:v>428</c:v>
                </c:pt>
                <c:pt idx="9">
                  <c:v>580</c:v>
                </c:pt>
                <c:pt idx="10">
                  <c:v>133</c:v>
                </c:pt>
                <c:pt idx="11">
                  <c:v>207</c:v>
                </c:pt>
                <c:pt idx="12">
                  <c:v>151</c:v>
                </c:pt>
                <c:pt idx="13">
                  <c:v>123</c:v>
                </c:pt>
                <c:pt idx="14">
                  <c:v>326</c:v>
                </c:pt>
                <c:pt idx="15">
                  <c:v>335</c:v>
                </c:pt>
                <c:pt idx="16">
                  <c:v>265</c:v>
                </c:pt>
                <c:pt idx="17">
                  <c:v>249</c:v>
                </c:pt>
                <c:pt idx="18">
                  <c:v>193</c:v>
                </c:pt>
                <c:pt idx="19">
                  <c:v>324</c:v>
                </c:pt>
                <c:pt idx="20">
                  <c:v>290</c:v>
                </c:pt>
                <c:pt idx="21">
                  <c:v>213</c:v>
                </c:pt>
                <c:pt idx="22">
                  <c:v>192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C7F-4D95-8BDD-F56C640A95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178356360"/>
        <c:axId val="1761692328"/>
      </c:barChart>
      <c:catAx>
        <c:axId val="117835636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761692328"/>
        <c:crosses val="autoZero"/>
        <c:auto val="1"/>
        <c:lblAlgn val="ctr"/>
        <c:lblOffset val="100"/>
        <c:noMultiLvlLbl val="0"/>
      </c:catAx>
      <c:valAx>
        <c:axId val="1761692328"/>
        <c:scaling>
          <c:orientation val="minMax"/>
          <c:max val="34515"/>
          <c:min val="33239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m/d/yyyy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1783563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82F77-5D8D-1B59-1FB5-E17CFB6067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475F81-51B0-ECD3-F703-968C6BCF96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62FDD7-9E07-E29B-7B5E-BE28E3BD4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24004-0760-4B73-B1E2-E7C7E65BFE93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3D3985-1764-AD5E-7541-95A4EFFF6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ABB3FB-687F-5F59-248B-12ED7DA48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EBD5D-7592-435A-A18A-147F8E054CD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866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39D92-BD6C-E427-0C22-F9F73B2F1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F13DE1-3243-6865-25E6-6F913955BB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BE4F66-1C69-C79F-BB89-5ADCCA915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24004-0760-4B73-B1E2-E7C7E65BFE93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E8E4FC-C693-2684-9F72-C6100740C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AE74ED-3AC2-6C8B-B4CD-8D3D3A848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EBD5D-7592-435A-A18A-147F8E054CD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714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0142AD5-D5D6-0622-4941-C42CCB1455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CC24FB-15FF-4F2B-B527-E02470EEE4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C989DE-BD23-00D1-D631-46FC6B282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24004-0760-4B73-B1E2-E7C7E65BFE93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EBD43E-E3B0-ABB0-9D70-A2F84DC01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BD71A6-C93A-E823-CBEE-48E801B6D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EBD5D-7592-435A-A18A-147F8E054CD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010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9464A-2CD9-5B17-6D0C-69C273CDD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54DCFE-54A3-ED5F-6133-5302F7DF1B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DE57E0-E2B6-F4D8-188A-45F8BEFAE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24004-0760-4B73-B1E2-E7C7E65BFE93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D5232C-F3DC-B46A-1E17-079C7C0CA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9DD594-D0BE-F72B-044A-E217CA210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EBD5D-7592-435A-A18A-147F8E054CD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022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AEA78-5F29-EF3A-787E-0BAD75B690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44AAFB-62B9-5208-1A96-B36BA62502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F275B4-9295-0121-54BE-7AA906CEA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24004-0760-4B73-B1E2-E7C7E65BFE93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79F31E-D27D-0BF0-9E93-5B7A5DAA8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B42003-ED39-0971-61DE-F6E6004D6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EBD5D-7592-435A-A18A-147F8E054CD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24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9A8AD-EA56-698A-EC18-AF47021D6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FD1364-2FC0-0718-08E2-E46380DFB9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81E295-9378-0005-50AF-48070953DD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87537C-9ABE-64CF-A09D-BE22577FF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24004-0760-4B73-B1E2-E7C7E65BFE93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07940E-A51D-C85A-0B53-D1FA7A604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2858FC-582A-81D7-D336-BF9D937D1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EBD5D-7592-435A-A18A-147F8E054CD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55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60C20-5AAE-13EB-DFDC-C8729E39EF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3F3D00-93D1-9835-9AE4-E004A12279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E0ACE3-7DA8-DA70-A92E-C9401308A2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7960A7-D3E5-E194-2C9E-7A50F5B945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14E375-1C64-F602-C57B-113CD0DF4E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EA58E0E-BB2B-8993-1CBA-5B5E273A5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24004-0760-4B73-B1E2-E7C7E65BFE93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E0B32F-8EDD-2B3C-55AD-7E5A78693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A4EE76-C8B2-0498-61E0-805B73C7E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EBD5D-7592-435A-A18A-147F8E054CD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247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265BC-F5F5-D128-176C-2EFCED8E8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4A81F5-EC19-B62D-6F53-D897EF968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24004-0760-4B73-B1E2-E7C7E65BFE93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C3C5AC-A8ED-1A5B-ED75-FF56E8E05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89FD2B-EFFC-E881-8212-43E833B33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EBD5D-7592-435A-A18A-147F8E054CD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889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400D30-664B-3274-C85D-AC74A69C58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24004-0760-4B73-B1E2-E7C7E65BFE93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0AF180-9511-1C0D-D763-6CA87EC7B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FB3A17-5044-27BD-AAAD-E9A1C2BD4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EBD5D-7592-435A-A18A-147F8E054CD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540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F6F118-069F-8C16-BC4D-CB25AA56AB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07E8C7-370E-36D7-A596-09216F8F1E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20108C-07A4-6D86-C0D8-4C92C4FD18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9FFFC4-0294-E89E-AC1F-CC84B0CBD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24004-0760-4B73-B1E2-E7C7E65BFE93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14E4FE-5067-0E90-F372-F70377B7F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CE9FE1-B404-5914-7268-AE1C1D667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EBD5D-7592-435A-A18A-147F8E054CD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899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B4917-EED7-B405-6351-CC8AAC616E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A9184D-9422-2D58-ED7C-0B0764D215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143CAE-067A-59B8-CFB8-0D45CB8CCD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BDE0C0-827F-54F3-9673-34B0904E7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24004-0760-4B73-B1E2-E7C7E65BFE93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51850B-8FA3-7A4E-0AEF-400BBBDD0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AD3EC0-A83A-19FE-2EEA-2AAB78498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EBD5D-7592-435A-A18A-147F8E054CD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168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8CB2B6-CACE-9BE3-5829-50D189725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388E42-6661-48A9-03A8-9925C90665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430A07-B796-9806-53E0-9BDB533227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124004-0760-4B73-B1E2-E7C7E65BFE93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F03833-9BB8-A4E9-D721-761ADD624D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E04F19-83F7-621B-6638-D2BC6FE2E3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EBD5D-7592-435A-A18A-147F8E054CD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706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620AB46-0F01-1650-A370-A1315C187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 err="1"/>
              <a:t>manera</a:t>
            </a:r>
            <a:r>
              <a:rPr lang="en-US" dirty="0"/>
              <a:t> de </a:t>
            </a:r>
            <a:r>
              <a:rPr lang="en-US" dirty="0" err="1"/>
              <a:t>instrucciones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CD3B44C-A934-E87B-3DFF-8B9AFBEF5B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Pegue</a:t>
            </a:r>
            <a:r>
              <a:rPr lang="en-US" dirty="0"/>
              <a:t> la imagen </a:t>
            </a:r>
            <a:r>
              <a:rPr lang="en-US" dirty="0" err="1"/>
              <a:t>tomada</a:t>
            </a:r>
            <a:r>
              <a:rPr lang="en-US" dirty="0"/>
              <a:t> del </a:t>
            </a:r>
            <a:r>
              <a:rPr lang="en-US" dirty="0" err="1"/>
              <a:t>documento</a:t>
            </a:r>
            <a:r>
              <a:rPr lang="en-US" dirty="0"/>
              <a:t> </a:t>
            </a:r>
            <a:r>
              <a:rPr lang="en-US" dirty="0" err="1"/>
              <a:t>fuente</a:t>
            </a:r>
            <a:r>
              <a:rPr lang="en-US" dirty="0"/>
              <a:t>, </a:t>
            </a:r>
            <a:r>
              <a:rPr lang="en-US" dirty="0" err="1"/>
              <a:t>usando</a:t>
            </a:r>
            <a:r>
              <a:rPr lang="en-US" dirty="0"/>
              <a:t> C+U o </a:t>
            </a:r>
            <a:r>
              <a:rPr lang="en-US" dirty="0" err="1"/>
              <a:t>pegar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 imagen o pintura.</a:t>
            </a:r>
          </a:p>
          <a:p>
            <a:r>
              <a:rPr lang="en-US" dirty="0" err="1"/>
              <a:t>Agregue</a:t>
            </a:r>
            <a:r>
              <a:rPr lang="en-US" dirty="0"/>
              <a:t> la </a:t>
            </a:r>
            <a:r>
              <a:rPr lang="en-US" dirty="0" err="1"/>
              <a:t>simbologia</a:t>
            </a:r>
            <a:r>
              <a:rPr lang="en-US" dirty="0"/>
              <a:t> para </a:t>
            </a:r>
            <a:r>
              <a:rPr lang="en-US" dirty="0" err="1"/>
              <a:t>denotar</a:t>
            </a:r>
            <a:r>
              <a:rPr lang="en-US" dirty="0"/>
              <a:t> las </a:t>
            </a:r>
            <a:r>
              <a:rPr lang="en-US" dirty="0" err="1"/>
              <a:t>seroconversiones</a:t>
            </a:r>
            <a:r>
              <a:rPr lang="en-US" dirty="0"/>
              <a:t> y </a:t>
            </a:r>
            <a:r>
              <a:rPr lang="en-US" dirty="0" err="1"/>
              <a:t>casos</a:t>
            </a:r>
            <a:r>
              <a:rPr lang="en-US" dirty="0"/>
              <a:t> </a:t>
            </a:r>
            <a:r>
              <a:rPr lang="en-US" dirty="0" err="1"/>
              <a:t>prevalente</a:t>
            </a:r>
            <a:r>
              <a:rPr lang="en-US" dirty="0"/>
              <a:t> </a:t>
            </a:r>
            <a:r>
              <a:rPr lang="en-US" dirty="0" err="1"/>
              <a:t>usando</a:t>
            </a:r>
            <a:r>
              <a:rPr lang="en-US" dirty="0"/>
              <a:t> </a:t>
            </a:r>
            <a:r>
              <a:rPr lang="en-US" dirty="0" err="1"/>
              <a:t>figuras</a:t>
            </a:r>
            <a:r>
              <a:rPr lang="en-US" dirty="0"/>
              <a:t> del menu de </a:t>
            </a:r>
            <a:r>
              <a:rPr lang="en-US" dirty="0" err="1"/>
              <a:t>formas</a:t>
            </a:r>
            <a:r>
              <a:rPr lang="en-US" dirty="0"/>
              <a:t> o contornos </a:t>
            </a:r>
            <a:r>
              <a:rPr lang="en-US" dirty="0" err="1"/>
              <a:t>usando</a:t>
            </a:r>
            <a:r>
              <a:rPr lang="en-US" dirty="0"/>
              <a:t> </a:t>
            </a:r>
            <a:r>
              <a:rPr lang="en-US" dirty="0" err="1"/>
              <a:t>Inserte</a:t>
            </a:r>
            <a:endParaRPr lang="en-US" dirty="0"/>
          </a:p>
          <a:p>
            <a:r>
              <a:rPr lang="en-US" dirty="0" err="1"/>
              <a:t>Agregue</a:t>
            </a:r>
            <a:r>
              <a:rPr lang="en-US" dirty="0"/>
              <a:t> </a:t>
            </a:r>
            <a:r>
              <a:rPr lang="en-US" dirty="0" err="1"/>
              <a:t>el</a:t>
            </a:r>
            <a:r>
              <a:rPr lang="en-US" dirty="0"/>
              <a:t> area </a:t>
            </a:r>
            <a:r>
              <a:rPr lang="en-US" dirty="0" err="1"/>
              <a:t>sombreada</a:t>
            </a:r>
            <a:r>
              <a:rPr lang="en-US" dirty="0"/>
              <a:t> que es </a:t>
            </a:r>
            <a:r>
              <a:rPr lang="en-US" dirty="0" err="1"/>
              <a:t>el</a:t>
            </a:r>
            <a:r>
              <a:rPr lang="en-US" dirty="0"/>
              <a:t> </a:t>
            </a:r>
            <a:r>
              <a:rPr lang="en-US" dirty="0" err="1"/>
              <a:t>periodo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que </a:t>
            </a:r>
            <a:r>
              <a:rPr lang="en-US" dirty="0" err="1"/>
              <a:t>el</a:t>
            </a:r>
            <a:r>
              <a:rPr lang="en-US" dirty="0"/>
              <a:t> </a:t>
            </a:r>
            <a:r>
              <a:rPr lang="en-US" dirty="0" err="1"/>
              <a:t>paciente</a:t>
            </a:r>
            <a:r>
              <a:rPr lang="en-US" dirty="0"/>
              <a:t> </a:t>
            </a:r>
            <a:r>
              <a:rPr lang="en-US" dirty="0" err="1"/>
              <a:t>prevalente</a:t>
            </a:r>
            <a:r>
              <a:rPr lang="en-US" dirty="0"/>
              <a:t> (#22) </a:t>
            </a:r>
            <a:r>
              <a:rPr lang="en-US" dirty="0" err="1"/>
              <a:t>estuvo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hemodialisis</a:t>
            </a:r>
            <a:r>
              <a:rPr lang="en-US" dirty="0"/>
              <a:t>. </a:t>
            </a:r>
          </a:p>
          <a:p>
            <a:r>
              <a:rPr lang="en-US" dirty="0" err="1"/>
              <a:t>Agregue</a:t>
            </a:r>
            <a:r>
              <a:rPr lang="en-US" dirty="0"/>
              <a:t> las </a:t>
            </a:r>
            <a:r>
              <a:rPr lang="en-US" dirty="0" err="1"/>
              <a:t>leyendas</a:t>
            </a:r>
            <a:r>
              <a:rPr lang="en-US" dirty="0"/>
              <a:t> y </a:t>
            </a:r>
            <a:r>
              <a:rPr lang="en-US" dirty="0" err="1"/>
              <a:t>fuentes</a:t>
            </a:r>
            <a:r>
              <a:rPr lang="en-US" dirty="0"/>
              <a:t> </a:t>
            </a:r>
            <a:r>
              <a:rPr lang="en-US" dirty="0" err="1"/>
              <a:t>usando</a:t>
            </a:r>
            <a:r>
              <a:rPr lang="en-US" dirty="0"/>
              <a:t> </a:t>
            </a:r>
            <a:r>
              <a:rPr lang="en-US" dirty="0" err="1"/>
              <a:t>inserte</a:t>
            </a:r>
            <a:r>
              <a:rPr lang="en-US" dirty="0"/>
              <a:t> </a:t>
            </a:r>
            <a:r>
              <a:rPr lang="en-US" dirty="0" err="1"/>
              <a:t>texto</a:t>
            </a:r>
            <a:r>
              <a:rPr lang="en-US" dirty="0"/>
              <a:t> y </a:t>
            </a:r>
            <a:r>
              <a:rPr lang="en-US" dirty="0" err="1"/>
              <a:t>formas</a:t>
            </a:r>
            <a:r>
              <a:rPr lang="en-US" dirty="0"/>
              <a:t> o contornos</a:t>
            </a:r>
          </a:p>
        </p:txBody>
      </p:sp>
    </p:spTree>
    <p:extLst>
      <p:ext uri="{BB962C8B-B14F-4D97-AF65-F5344CB8AC3E}">
        <p14:creationId xmlns:p14="http://schemas.microsoft.com/office/powerpoint/2010/main" val="1115456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187018" y="84878"/>
            <a:ext cx="8640200" cy="5898076"/>
            <a:chOff x="1174826" y="84878"/>
            <a:chExt cx="8640200" cy="5898076"/>
          </a:xfrm>
        </p:grpSpPr>
        <p:graphicFrame>
          <p:nvGraphicFramePr>
            <p:cNvPr id="17" name="Chart 16"/>
            <p:cNvGraphicFramePr>
              <a:graphicFrameLocks/>
            </p:cNvGraphicFramePr>
            <p:nvPr/>
          </p:nvGraphicFramePr>
          <p:xfrm>
            <a:off x="2500485" y="546543"/>
            <a:ext cx="6191568" cy="433719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4" name="Isosceles Triangle 3"/>
            <p:cNvSpPr/>
            <p:nvPr/>
          </p:nvSpPr>
          <p:spPr>
            <a:xfrm>
              <a:off x="5219492" y="1141427"/>
              <a:ext cx="63795" cy="127590"/>
            </a:xfrm>
            <a:prstGeom prst="triangl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Isosceles Triangle 4"/>
            <p:cNvSpPr/>
            <p:nvPr/>
          </p:nvSpPr>
          <p:spPr>
            <a:xfrm>
              <a:off x="5107804" y="1303697"/>
              <a:ext cx="63795" cy="127590"/>
            </a:xfrm>
            <a:prstGeom prst="triangl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Isosceles Triangle 5"/>
            <p:cNvSpPr/>
            <p:nvPr/>
          </p:nvSpPr>
          <p:spPr>
            <a:xfrm>
              <a:off x="5247399" y="1541520"/>
              <a:ext cx="63795" cy="127590"/>
            </a:xfrm>
            <a:prstGeom prst="triangl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5639058" y="1669110"/>
              <a:ext cx="63795" cy="127590"/>
            </a:xfrm>
            <a:prstGeom prst="triangl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Isosceles Triangle 9"/>
            <p:cNvSpPr/>
            <p:nvPr/>
          </p:nvSpPr>
          <p:spPr>
            <a:xfrm>
              <a:off x="5177879" y="1882883"/>
              <a:ext cx="63795" cy="154384"/>
            </a:xfrm>
            <a:prstGeom prst="triangl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Isosceles Triangle 10"/>
            <p:cNvSpPr/>
            <p:nvPr/>
          </p:nvSpPr>
          <p:spPr>
            <a:xfrm>
              <a:off x="5442550" y="2495830"/>
              <a:ext cx="63795" cy="127590"/>
            </a:xfrm>
            <a:prstGeom prst="triangl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Isosceles Triangle 11"/>
            <p:cNvSpPr/>
            <p:nvPr/>
          </p:nvSpPr>
          <p:spPr>
            <a:xfrm>
              <a:off x="5639059" y="2631234"/>
              <a:ext cx="63795" cy="127590"/>
            </a:xfrm>
            <a:prstGeom prst="triangl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174826" y="5521289"/>
              <a:ext cx="850562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sz="1200" dirty="0">
                  <a:latin typeface="Arial" panose="020B0604020202020204" pitchFamily="34" charset="0"/>
                  <a:cs typeface="Arial" panose="020B0604020202020204" pitchFamily="34" charset="0"/>
                </a:rPr>
                <a:t>Fecha de recolección de suero con nueva infección- “Casos”        Asistiendo a la unidad de diálisis (tiempo-persona)  </a:t>
              </a:r>
            </a:p>
            <a:p>
              <a:r>
                <a:rPr lang="es-CO" sz="1200" dirty="0">
                  <a:latin typeface="Arial" panose="020B0604020202020204" pitchFamily="34" charset="0"/>
                  <a:cs typeface="Arial" panose="020B0604020202020204" pitchFamily="34" charset="0"/>
                </a:rPr>
                <a:t>Fuente: Referencia 3. </a:t>
              </a:r>
              <a:endParaRPr 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Isosceles Triangle 15"/>
            <p:cNvSpPr/>
            <p:nvPr/>
          </p:nvSpPr>
          <p:spPr>
            <a:xfrm>
              <a:off x="5424828" y="5587627"/>
              <a:ext cx="99238" cy="134680"/>
            </a:xfrm>
            <a:prstGeom prst="triangl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483568" y="84878"/>
              <a:ext cx="833145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Figura 6. Pacientes crónicos dializados en la unidad de hemodiálisis entre enero de 1991 y junio de 1994 entre quienes se conocía el estado de infección por serología según fecha de recolección del suero</a:t>
              </a:r>
              <a:endParaRPr lang="en-US" sz="1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688A4665-5000-1204-A886-125000E5FB03}"/>
              </a:ext>
            </a:extLst>
          </p:cNvPr>
          <p:cNvSpPr/>
          <p:nvPr/>
        </p:nvSpPr>
        <p:spPr>
          <a:xfrm>
            <a:off x="5004070" y="875046"/>
            <a:ext cx="647180" cy="3956179"/>
          </a:xfrm>
          <a:prstGeom prst="rect">
            <a:avLst/>
          </a:prstGeom>
          <a:solidFill>
            <a:schemeClr val="bg2">
              <a:alpha val="3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FF20B41-6C93-2075-7A92-F032362765BA}"/>
              </a:ext>
            </a:extLst>
          </p:cNvPr>
          <p:cNvSpPr/>
          <p:nvPr/>
        </p:nvSpPr>
        <p:spPr>
          <a:xfrm>
            <a:off x="9148732" y="5610486"/>
            <a:ext cx="655942" cy="88962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958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187018" y="84878"/>
            <a:ext cx="8640200" cy="5898076"/>
            <a:chOff x="1174826" y="84878"/>
            <a:chExt cx="8640200" cy="5898076"/>
          </a:xfrm>
        </p:grpSpPr>
        <p:graphicFrame>
          <p:nvGraphicFramePr>
            <p:cNvPr id="17" name="Chart 16"/>
            <p:cNvGraphicFramePr>
              <a:graphicFrameLocks/>
            </p:cNvGraphicFramePr>
            <p:nvPr/>
          </p:nvGraphicFramePr>
          <p:xfrm>
            <a:off x="2500485" y="546543"/>
            <a:ext cx="6191568" cy="433719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4" name="Isosceles Triangle 3"/>
            <p:cNvSpPr/>
            <p:nvPr/>
          </p:nvSpPr>
          <p:spPr>
            <a:xfrm>
              <a:off x="5219492" y="1141427"/>
              <a:ext cx="63795" cy="127590"/>
            </a:xfrm>
            <a:prstGeom prst="triangl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Isosceles Triangle 4"/>
            <p:cNvSpPr/>
            <p:nvPr/>
          </p:nvSpPr>
          <p:spPr>
            <a:xfrm>
              <a:off x="5107804" y="1303697"/>
              <a:ext cx="63795" cy="127590"/>
            </a:xfrm>
            <a:prstGeom prst="triangl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Isosceles Triangle 5"/>
            <p:cNvSpPr/>
            <p:nvPr/>
          </p:nvSpPr>
          <p:spPr>
            <a:xfrm>
              <a:off x="5247399" y="1541520"/>
              <a:ext cx="63795" cy="127590"/>
            </a:xfrm>
            <a:prstGeom prst="triangl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5639058" y="1669110"/>
              <a:ext cx="63795" cy="127590"/>
            </a:xfrm>
            <a:prstGeom prst="triangl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Isosceles Triangle 9"/>
            <p:cNvSpPr/>
            <p:nvPr/>
          </p:nvSpPr>
          <p:spPr>
            <a:xfrm>
              <a:off x="5177879" y="1882883"/>
              <a:ext cx="63795" cy="154384"/>
            </a:xfrm>
            <a:prstGeom prst="triangl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Isosceles Triangle 10"/>
            <p:cNvSpPr/>
            <p:nvPr/>
          </p:nvSpPr>
          <p:spPr>
            <a:xfrm>
              <a:off x="5442550" y="2495830"/>
              <a:ext cx="63795" cy="127590"/>
            </a:xfrm>
            <a:prstGeom prst="triangl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Isosceles Triangle 11"/>
            <p:cNvSpPr/>
            <p:nvPr/>
          </p:nvSpPr>
          <p:spPr>
            <a:xfrm>
              <a:off x="5639059" y="2631234"/>
              <a:ext cx="63795" cy="127590"/>
            </a:xfrm>
            <a:prstGeom prst="triangl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174826" y="5521289"/>
              <a:ext cx="761560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sz="1200" dirty="0">
                  <a:latin typeface="Arial" panose="020B0604020202020204" pitchFamily="34" charset="0"/>
                  <a:cs typeface="Arial" panose="020B0604020202020204" pitchFamily="34" charset="0"/>
                </a:rPr>
                <a:t>Date </a:t>
              </a:r>
              <a:r>
                <a:rPr lang="es-CO" sz="1200" dirty="0" err="1">
                  <a:latin typeface="Arial" panose="020B0604020202020204" pitchFamily="34" charset="0"/>
                  <a:cs typeface="Arial" panose="020B0604020202020204" pitchFamily="34" charset="0"/>
                </a:rPr>
                <a:t>of</a:t>
              </a:r>
              <a:r>
                <a:rPr lang="es-CO" sz="12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s-CO" sz="1200" dirty="0" err="1">
                  <a:latin typeface="Arial" panose="020B0604020202020204" pitchFamily="34" charset="0"/>
                  <a:cs typeface="Arial" panose="020B0604020202020204" pitchFamily="34" charset="0"/>
                </a:rPr>
                <a:t>serum</a:t>
              </a:r>
              <a:r>
                <a:rPr lang="es-CO" sz="12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s-CO" sz="1200" dirty="0" err="1">
                  <a:latin typeface="Arial" panose="020B0604020202020204" pitchFamily="34" charset="0"/>
                  <a:cs typeface="Arial" panose="020B0604020202020204" pitchFamily="34" charset="0"/>
                </a:rPr>
                <a:t>collection</a:t>
              </a:r>
              <a:r>
                <a:rPr lang="es-CO" sz="12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s-CO" sz="1200" dirty="0" err="1">
                  <a:latin typeface="Arial" panose="020B0604020202020204" pitchFamily="34" charset="0"/>
                  <a:cs typeface="Arial" panose="020B0604020202020204" pitchFamily="34" charset="0"/>
                </a:rPr>
                <a:t>with</a:t>
              </a:r>
              <a:r>
                <a:rPr lang="es-CO" sz="1200" dirty="0">
                  <a:latin typeface="Arial" panose="020B0604020202020204" pitchFamily="34" charset="0"/>
                  <a:cs typeface="Arial" panose="020B0604020202020204" pitchFamily="34" charset="0"/>
                </a:rPr>
                <a:t> new </a:t>
              </a:r>
              <a:r>
                <a:rPr lang="es-CO" sz="1200" dirty="0" err="1">
                  <a:latin typeface="Arial" panose="020B0604020202020204" pitchFamily="34" charset="0"/>
                  <a:cs typeface="Arial" panose="020B0604020202020204" pitchFamily="34" charset="0"/>
                </a:rPr>
                <a:t>infection</a:t>
              </a:r>
              <a:r>
                <a:rPr lang="es-CO" sz="1200" dirty="0">
                  <a:latin typeface="Arial" panose="020B0604020202020204" pitchFamily="34" charset="0"/>
                  <a:cs typeface="Arial" panose="020B0604020202020204" pitchFamily="34" charset="0"/>
                </a:rPr>
                <a:t> –”Cases”                   </a:t>
              </a:r>
              <a:r>
                <a:rPr lang="es-CO" sz="1200" dirty="0" err="1">
                  <a:latin typeface="Arial" panose="020B0604020202020204" pitchFamily="34" charset="0"/>
                  <a:cs typeface="Arial" panose="020B0604020202020204" pitchFamily="34" charset="0"/>
                </a:rPr>
                <a:t>Attending</a:t>
              </a:r>
              <a:r>
                <a:rPr lang="es-CO" sz="12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s-CO" sz="1200" dirty="0" err="1">
                  <a:latin typeface="Arial" panose="020B0604020202020204" pitchFamily="34" charset="0"/>
                  <a:cs typeface="Arial" panose="020B0604020202020204" pitchFamily="34" charset="0"/>
                </a:rPr>
                <a:t>the</a:t>
              </a:r>
              <a:r>
                <a:rPr lang="es-CO" sz="12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s-CO" sz="1200" dirty="0" err="1">
                  <a:latin typeface="Arial" panose="020B0604020202020204" pitchFamily="34" charset="0"/>
                  <a:cs typeface="Arial" panose="020B0604020202020204" pitchFamily="34" charset="0"/>
                </a:rPr>
                <a:t>dialysis</a:t>
              </a:r>
              <a:r>
                <a:rPr lang="es-CO" sz="12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s-CO" sz="1200" dirty="0" err="1">
                  <a:latin typeface="Arial" panose="020B0604020202020204" pitchFamily="34" charset="0"/>
                  <a:cs typeface="Arial" panose="020B0604020202020204" pitchFamily="34" charset="0"/>
                </a:rPr>
                <a:t>unit</a:t>
              </a:r>
              <a:r>
                <a:rPr lang="es-CO" sz="1200" dirty="0">
                  <a:latin typeface="Arial" panose="020B0604020202020204" pitchFamily="34" charset="0"/>
                  <a:cs typeface="Arial" panose="020B0604020202020204" pitchFamily="34" charset="0"/>
                </a:rPr>
                <a:t> (</a:t>
              </a:r>
              <a:r>
                <a:rPr lang="es-CO" sz="1200" dirty="0" err="1">
                  <a:latin typeface="Arial" panose="020B0604020202020204" pitchFamily="34" charset="0"/>
                  <a:cs typeface="Arial" panose="020B0604020202020204" pitchFamily="34" charset="0"/>
                </a:rPr>
                <a:t>person</a:t>
              </a:r>
              <a:r>
                <a:rPr lang="es-CO" sz="1200" dirty="0">
                  <a:latin typeface="Arial" panose="020B0604020202020204" pitchFamily="34" charset="0"/>
                  <a:cs typeface="Arial" panose="020B0604020202020204" pitchFamily="34" charset="0"/>
                </a:rPr>
                <a:t>-time) </a:t>
              </a:r>
            </a:p>
            <a:p>
              <a:r>
                <a:rPr lang="es-CO" sz="1200" dirty="0" err="1">
                  <a:latin typeface="Arial" panose="020B0604020202020204" pitchFamily="34" charset="0"/>
                  <a:cs typeface="Arial" panose="020B0604020202020204" pitchFamily="34" charset="0"/>
                </a:rPr>
                <a:t>Source</a:t>
              </a:r>
              <a:r>
                <a:rPr lang="es-CO" sz="1200" dirty="0">
                  <a:latin typeface="Arial" panose="020B0604020202020204" pitchFamily="34" charset="0"/>
                  <a:cs typeface="Arial" panose="020B0604020202020204" pitchFamily="34" charset="0"/>
                </a:rPr>
                <a:t>: Reference 3. </a:t>
              </a:r>
              <a:endParaRPr 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Isosceles Triangle 15"/>
            <p:cNvSpPr/>
            <p:nvPr/>
          </p:nvSpPr>
          <p:spPr>
            <a:xfrm>
              <a:off x="4883391" y="5607594"/>
              <a:ext cx="99238" cy="134680"/>
            </a:xfrm>
            <a:prstGeom prst="triangl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483568" y="84878"/>
              <a:ext cx="833145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Figure 6. </a:t>
              </a:r>
              <a:r>
                <a:rPr lang="es-CO" sz="12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Chronic</a:t>
              </a:r>
              <a:r>
                <a:rPr lang="es-CO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s-CO" sz="12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dyalisis</a:t>
              </a:r>
              <a:r>
                <a:rPr lang="es-CO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s-CO" sz="12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patients</a:t>
              </a:r>
              <a:r>
                <a:rPr lang="es-CO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 in a </a:t>
              </a:r>
              <a:r>
                <a:rPr lang="es-CO" sz="12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hemodialysis</a:t>
              </a:r>
              <a:r>
                <a:rPr lang="es-CO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s-CO" sz="12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unit</a:t>
              </a:r>
              <a:r>
                <a:rPr lang="es-CO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s-CO" sz="12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between</a:t>
              </a:r>
              <a:r>
                <a:rPr lang="es-CO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s-CO" sz="12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January</a:t>
              </a:r>
              <a:r>
                <a:rPr lang="es-CO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 1991, and June 1994, in </a:t>
              </a:r>
              <a:r>
                <a:rPr lang="es-CO" sz="12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whom</a:t>
              </a:r>
              <a:r>
                <a:rPr lang="es-CO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s-CO" sz="12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serum</a:t>
              </a:r>
              <a:r>
                <a:rPr lang="es-CO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s-CO" sz="12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for</a:t>
              </a:r>
              <a:r>
                <a:rPr lang="es-CO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 HIV </a:t>
              </a:r>
              <a:r>
                <a:rPr lang="es-CO" sz="12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antibody</a:t>
              </a:r>
              <a:r>
                <a:rPr lang="es-CO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s-CO" sz="12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was</a:t>
              </a:r>
              <a:r>
                <a:rPr lang="es-CO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s-CO" sz="12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available</a:t>
              </a:r>
              <a:r>
                <a:rPr lang="es-CO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s-CO" sz="12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for</a:t>
              </a:r>
              <a:r>
                <a:rPr lang="es-CO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s-CO" sz="12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testing</a:t>
              </a:r>
              <a:r>
                <a:rPr lang="es-CO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, and HIV </a:t>
              </a:r>
              <a:r>
                <a:rPr lang="es-CO" sz="12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serostatus</a:t>
              </a:r>
              <a:r>
                <a:rPr lang="es-CO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s-CO" sz="12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by</a:t>
              </a:r>
              <a:r>
                <a:rPr lang="es-CO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 date </a:t>
              </a:r>
              <a:r>
                <a:rPr lang="es-CO" sz="12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of</a:t>
              </a:r>
              <a:r>
                <a:rPr lang="es-CO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s-CO" sz="12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serum</a:t>
              </a:r>
              <a:r>
                <a:rPr lang="es-CO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s-CO" sz="12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collection</a:t>
              </a:r>
              <a:endParaRPr lang="en-US" sz="1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688A4665-5000-1204-A886-125000E5FB03}"/>
              </a:ext>
            </a:extLst>
          </p:cNvPr>
          <p:cNvSpPr/>
          <p:nvPr/>
        </p:nvSpPr>
        <p:spPr>
          <a:xfrm>
            <a:off x="5004070" y="875046"/>
            <a:ext cx="647180" cy="3956179"/>
          </a:xfrm>
          <a:prstGeom prst="rect">
            <a:avLst/>
          </a:prstGeom>
          <a:solidFill>
            <a:schemeClr val="bg2">
              <a:alpha val="3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FF20B41-6C93-2075-7A92-F032362765BA}"/>
              </a:ext>
            </a:extLst>
          </p:cNvPr>
          <p:cNvSpPr/>
          <p:nvPr/>
        </p:nvSpPr>
        <p:spPr>
          <a:xfrm>
            <a:off x="8618042" y="5607594"/>
            <a:ext cx="655942" cy="88962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635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770</TotalTime>
  <Words>194</Words>
  <Application>Microsoft Office PowerPoint</Application>
  <PresentationFormat>Panorámica</PresentationFormat>
  <Paragraphs>11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A manera de instrucciones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Victor Cardenas</dc:creator>
  <cp:lastModifiedBy>Victor Cardenas</cp:lastModifiedBy>
  <cp:revision>6</cp:revision>
  <dcterms:created xsi:type="dcterms:W3CDTF">2022-10-26T02:52:10Z</dcterms:created>
  <dcterms:modified xsi:type="dcterms:W3CDTF">2023-03-31T02:42:08Z</dcterms:modified>
</cp:coreProperties>
</file>