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B7A03-EC65-70EC-8A63-A5398F8CB3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FDFEF1-8304-7DB2-430F-58A80D809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4F7EA-0CEB-C11C-B25F-A32ED1501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6F18-19B6-4473-9085-9F92F5AFE0C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E0297-F067-E5B2-0A12-FC8026797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6853D8-3C0E-4897-4F07-E64E150A4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1AB30-69DC-4C4C-B835-9554ED16C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0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65BA8-E435-568E-BAC5-76D1DD3C9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EEC501-925C-817E-3E54-8EDA0A05C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14649-EEB6-FC69-7380-981649C08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6F18-19B6-4473-9085-9F92F5AFE0C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FDB63-6586-D8E1-3613-55530B2F2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9BC10-53CE-6723-C343-49D230B39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1AB30-69DC-4C4C-B835-9554ED16C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343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57674D-34AF-EE44-0E01-6C05B69246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CED72E-95AD-BA1B-1F82-960212BB8F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EE3C8-318D-B053-0923-75C736174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6F18-19B6-4473-9085-9F92F5AFE0C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05689-2537-09B4-4B3F-5E4C52F03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CE8EA-B6A5-609F-B19F-29C8D5082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1AB30-69DC-4C4C-B835-9554ED16C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73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98593-6F5B-3DC5-A1F1-99AEA121C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27F97-0E79-5870-E616-FFC5A0DE8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00343E-BB26-A5D4-5D41-D6E6A5F5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6F18-19B6-4473-9085-9F92F5AFE0C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104C3-2D36-365E-5F6D-8650EF89B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78F75-3A32-AA10-FB31-82306324E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1AB30-69DC-4C4C-B835-9554ED16C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8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9B039-19C6-909B-AB06-F3764838F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88893-5861-D731-00EC-3FE4F9A267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05984-D7C6-D982-DEB8-CECB46D50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6F18-19B6-4473-9085-9F92F5AFE0C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90DFF-C2DA-A3F6-5FBE-4848D3394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D8047-BCF1-219A-2A26-163B2D315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1AB30-69DC-4C4C-B835-9554ED16C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3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ADBFD-9442-50FA-F122-1A9D12E35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11A56-CBB5-52EF-BD44-5C8960FE9B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64FE4E-0E69-D197-F4F4-051CC57AE2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C02279-4C05-3F99-1D3D-1AD2AD4B6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6F18-19B6-4473-9085-9F92F5AFE0C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2A2A48-E1B8-2E28-918E-CFAB75BA7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D84BB3-504B-90D0-5EB6-5D23260AC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1AB30-69DC-4C4C-B835-9554ED16C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83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516E4-B2D7-5777-2EE6-E294E19D8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8917C3-3883-8133-BC5E-1C8D8E837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DCB643-5FB9-3194-3006-D812D7908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6DD9E7-55B6-77CC-113E-307C81DD9B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E7124D-2814-15A0-DAF1-26609393FB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818A80-EA0D-6EB9-0DCD-CF5770814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6F18-19B6-4473-9085-9F92F5AFE0C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278BAC-B9BF-DE0A-9C9B-CF914A5BB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3634A4-6E6D-8CC2-3777-C42B8C48F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1AB30-69DC-4C4C-B835-9554ED16C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3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3B0A1-9A52-B1D8-89CE-16A67803D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17D1F5-EDCD-B040-FCC8-E93ED3F17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6F18-19B6-4473-9085-9F92F5AFE0C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5D7262-F446-AD6D-D570-B87859C7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4A3917-56C1-9F2E-0520-70648C5D0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1AB30-69DC-4C4C-B835-9554ED16C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00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1A849C-9AE5-65A0-9632-19CE9D5E2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6F18-19B6-4473-9085-9F92F5AFE0C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4563DC-9906-968C-2D81-99F64C577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8AD8A3-1813-DA0A-1412-9C3E8CD72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1AB30-69DC-4C4C-B835-9554ED16C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41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7388B-27C5-0DB7-7BCE-610D627B5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D12C4-3C38-424B-B714-E0CFEDA0C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0DCE6-4F1E-73F3-D18C-27B9CEC937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8BC891-D6AE-B10D-4478-9A5F87C95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6F18-19B6-4473-9085-9F92F5AFE0C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E6FE1-FE6F-0DBF-2DBD-4ED4971B8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C68E01-A01E-D507-0284-D1B2A3C32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1AB30-69DC-4C4C-B835-9554ED16C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41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6C92A-2418-E955-7FF4-163F65F0F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BA04DD-057C-2101-BB39-D5C9D02F94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7409CE-8F90-EA7C-1819-A2943EA5A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15B693-B790-282D-F64B-876CE3F9B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6F18-19B6-4473-9085-9F92F5AFE0C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793A34-8C44-A186-84DB-CDD196D0F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A988D8-0FE9-43BC-ADFD-E80E24D06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1AB30-69DC-4C4C-B835-9554ED16C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650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A4EF53-7383-9E10-08C7-B35E1C009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A7B477-2D19-CD2E-A0A3-A047F0397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17B5F-67A0-4A16-52A1-491B074DCD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36F18-19B6-4473-9085-9F92F5AFE0C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6E6BC-2246-70BB-F223-854CFD564B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6C000-6AD6-8759-6BDD-6DD7503E52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1AB30-69DC-4C4C-B835-9554ED16C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01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1E41E-1B28-D662-2DC0-C61352E82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manera</a:t>
            </a:r>
            <a:r>
              <a:rPr lang="en-US" dirty="0"/>
              <a:t> de </a:t>
            </a:r>
            <a:r>
              <a:rPr lang="en-US" dirty="0" err="1"/>
              <a:t>instrucciones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21164-2999-3EB8-7E94-A195F172A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transparencia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blanco</a:t>
            </a:r>
            <a:r>
              <a:rPr lang="en-US" dirty="0"/>
              <a:t> </a:t>
            </a:r>
            <a:r>
              <a:rPr lang="en-US" dirty="0" err="1"/>
              <a:t>inserte</a:t>
            </a:r>
            <a:r>
              <a:rPr lang="en-US" dirty="0"/>
              <a:t> un </a:t>
            </a:r>
            <a:r>
              <a:rPr lang="en-US" dirty="0" err="1"/>
              <a:t>cuadro</a:t>
            </a:r>
            <a:r>
              <a:rPr lang="en-US" dirty="0"/>
              <a:t>. Note que </a:t>
            </a:r>
            <a:r>
              <a:rPr lang="en-US" dirty="0" err="1"/>
              <a:t>hemos</a:t>
            </a:r>
            <a:r>
              <a:rPr lang="en-US" dirty="0"/>
              <a:t> </a:t>
            </a:r>
            <a:r>
              <a:rPr lang="en-US" dirty="0" err="1"/>
              <a:t>usado</a:t>
            </a:r>
            <a:r>
              <a:rPr lang="en-US" dirty="0"/>
              <a:t> 13 </a:t>
            </a:r>
            <a:r>
              <a:rPr lang="en-US" dirty="0" err="1"/>
              <a:t>columnas</a:t>
            </a:r>
            <a:r>
              <a:rPr lang="en-US" dirty="0"/>
              <a:t> y 12 </a:t>
            </a:r>
            <a:r>
              <a:rPr lang="en-US" dirty="0" err="1"/>
              <a:t>filas</a:t>
            </a:r>
            <a:r>
              <a:rPr lang="en-US" dirty="0"/>
              <a:t>. </a:t>
            </a:r>
            <a:r>
              <a:rPr lang="en-US" dirty="0" err="1"/>
              <a:t>Hemos</a:t>
            </a:r>
            <a:r>
              <a:rPr lang="en-US" dirty="0"/>
              <a:t> </a:t>
            </a:r>
            <a:r>
              <a:rPr lang="en-US" dirty="0" err="1"/>
              <a:t>usado</a:t>
            </a:r>
            <a:r>
              <a:rPr lang="en-US" dirty="0"/>
              <a:t> las </a:t>
            </a:r>
            <a:r>
              <a:rPr lang="en-US" dirty="0" err="1"/>
              <a:t>funciones</a:t>
            </a:r>
            <a:r>
              <a:rPr lang="en-US" dirty="0"/>
              <a:t> de divider y </a:t>
            </a:r>
            <a:r>
              <a:rPr lang="en-US" dirty="0" err="1"/>
              <a:t>unir</a:t>
            </a:r>
            <a:r>
              <a:rPr lang="en-US" dirty="0"/>
              <a:t> </a:t>
            </a:r>
            <a:r>
              <a:rPr lang="en-US" dirty="0" err="1"/>
              <a:t>celdas</a:t>
            </a:r>
            <a:r>
              <a:rPr lang="en-US" dirty="0"/>
              <a:t> para </a:t>
            </a:r>
            <a:r>
              <a:rPr lang="en-US" dirty="0" err="1"/>
              <a:t>lograr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sola </a:t>
            </a:r>
            <a:r>
              <a:rPr lang="en-US" dirty="0" err="1"/>
              <a:t>celda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todas</a:t>
            </a:r>
            <a:r>
              <a:rPr lang="en-US" dirty="0"/>
              <a:t> las </a:t>
            </a:r>
            <a:r>
              <a:rPr lang="en-US" dirty="0" err="1"/>
              <a:t>fechas</a:t>
            </a:r>
            <a:r>
              <a:rPr lang="en-US" dirty="0"/>
              <a:t>.</a:t>
            </a:r>
          </a:p>
          <a:p>
            <a:r>
              <a:rPr lang="en-US" dirty="0"/>
              <a:t>Luego </a:t>
            </a:r>
            <a:r>
              <a:rPr lang="en-US" dirty="0" err="1"/>
              <a:t>hemos</a:t>
            </a:r>
            <a:r>
              <a:rPr lang="en-US" dirty="0"/>
              <a:t> </a:t>
            </a:r>
            <a:r>
              <a:rPr lang="en-US" dirty="0" err="1"/>
              <a:t>insertado</a:t>
            </a:r>
            <a:r>
              <a:rPr lang="en-US" dirty="0"/>
              <a:t> </a:t>
            </a:r>
            <a:r>
              <a:rPr lang="en-US" dirty="0" err="1"/>
              <a:t>cajas</a:t>
            </a:r>
            <a:r>
              <a:rPr lang="en-US" dirty="0"/>
              <a:t> </a:t>
            </a:r>
            <a:r>
              <a:rPr lang="en-US" dirty="0" err="1"/>
              <a:t>disponibles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 la function de </a:t>
            </a:r>
            <a:r>
              <a:rPr lang="en-US" dirty="0" err="1"/>
              <a:t>Insertar</a:t>
            </a:r>
            <a:r>
              <a:rPr lang="en-US" dirty="0"/>
              <a:t> =&gt; (Shapes) o </a:t>
            </a:r>
            <a:r>
              <a:rPr lang="en-US" dirty="0" err="1"/>
              <a:t>formas</a:t>
            </a:r>
            <a:r>
              <a:rPr lang="en-US" dirty="0"/>
              <a:t> o contornos, de </a:t>
            </a:r>
            <a:r>
              <a:rPr lang="en-US" dirty="0" err="1"/>
              <a:t>donde</a:t>
            </a:r>
            <a:r>
              <a:rPr lang="en-US" dirty="0"/>
              <a:t> </a:t>
            </a:r>
            <a:r>
              <a:rPr lang="en-US" dirty="0" err="1"/>
              <a:t>seleccionamos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forma, la </a:t>
            </a:r>
            <a:r>
              <a:rPr lang="en-US" dirty="0" err="1"/>
              <a:t>copiamos</a:t>
            </a:r>
            <a:r>
              <a:rPr lang="en-US" dirty="0"/>
              <a:t> y </a:t>
            </a:r>
            <a:r>
              <a:rPr lang="en-US" dirty="0" err="1"/>
              <a:t>pegamos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celda</a:t>
            </a:r>
            <a:r>
              <a:rPr lang="en-US" dirty="0"/>
              <a:t> </a:t>
            </a:r>
            <a:r>
              <a:rPr lang="en-US" dirty="0" err="1"/>
              <a:t>donde</a:t>
            </a:r>
            <a:r>
              <a:rPr lang="en-US" dirty="0"/>
              <a:t> </a:t>
            </a:r>
            <a:r>
              <a:rPr lang="en-US" dirty="0" err="1"/>
              <a:t>debe</a:t>
            </a:r>
            <a:r>
              <a:rPr lang="en-US" dirty="0"/>
              <a:t> </a:t>
            </a:r>
            <a:r>
              <a:rPr lang="en-US" dirty="0" err="1"/>
              <a:t>aparecer</a:t>
            </a:r>
            <a:r>
              <a:rPr lang="en-US" dirty="0"/>
              <a:t>.</a:t>
            </a:r>
          </a:p>
          <a:p>
            <a:r>
              <a:rPr lang="en-US" dirty="0"/>
              <a:t>Es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agruparlas</a:t>
            </a:r>
            <a:r>
              <a:rPr lang="en-US" dirty="0"/>
              <a:t> y </a:t>
            </a:r>
            <a:r>
              <a:rPr lang="en-US" dirty="0" err="1"/>
              <a:t>cerrar</a:t>
            </a:r>
            <a:r>
              <a:rPr lang="en-US" dirty="0"/>
              <a:t> a la </a:t>
            </a:r>
            <a:r>
              <a:rPr lang="en-US" dirty="0" err="1"/>
              <a:t>edicion</a:t>
            </a:r>
            <a:r>
              <a:rPr lang="en-US" dirty="0"/>
              <a:t> </a:t>
            </a:r>
            <a:r>
              <a:rPr lang="en-US" dirty="0" err="1"/>
              <a:t>el</a:t>
            </a:r>
            <a:r>
              <a:rPr lang="en-US" dirty="0"/>
              <a:t> </a:t>
            </a:r>
            <a:r>
              <a:rPr lang="en-US" dirty="0" err="1"/>
              <a:t>documento</a:t>
            </a:r>
            <a:r>
              <a:rPr lang="en-US" dirty="0"/>
              <a:t>, de </a:t>
            </a:r>
            <a:r>
              <a:rPr lang="en-US" dirty="0" err="1"/>
              <a:t>manera</a:t>
            </a:r>
            <a:r>
              <a:rPr lang="en-US" dirty="0"/>
              <a:t> que no </a:t>
            </a:r>
            <a:r>
              <a:rPr lang="en-US" dirty="0" err="1"/>
              <a:t>cambie</a:t>
            </a:r>
            <a:r>
              <a:rPr lang="en-US" dirty="0"/>
              <a:t> </a:t>
            </a:r>
            <a:r>
              <a:rPr lang="en-US" dirty="0" err="1"/>
              <a:t>accidentalmente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9784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B77AE30-7548-396B-21D3-14085DBCF94B}"/>
              </a:ext>
            </a:extLst>
          </p:cNvPr>
          <p:cNvSpPr txBox="1"/>
          <p:nvPr/>
        </p:nvSpPr>
        <p:spPr>
          <a:xfrm>
            <a:off x="219456" y="-4220"/>
            <a:ext cx="11972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Figura</a:t>
            </a:r>
            <a:r>
              <a:rPr lang="en-US" b="1" dirty="0"/>
              <a:t> 4. </a:t>
            </a:r>
            <a:r>
              <a:rPr lang="en-US" b="1" dirty="0" err="1"/>
              <a:t>L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í</a:t>
            </a:r>
            <a:r>
              <a:rPr lang="en-US" b="1" dirty="0" err="1"/>
              <a:t>nea</a:t>
            </a:r>
            <a:r>
              <a:rPr lang="en-US" b="1" dirty="0"/>
              <a:t> de </a:t>
            </a:r>
            <a:r>
              <a:rPr lang="en-US" b="1" dirty="0" err="1"/>
              <a:t>tiempo</a:t>
            </a:r>
            <a:r>
              <a:rPr lang="en-US" b="1" dirty="0"/>
              <a:t> de </a:t>
            </a:r>
            <a:r>
              <a:rPr lang="en-US" b="1" dirty="0" err="1"/>
              <a:t>exposici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ón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al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caso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primario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brote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familiar de COVID-19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Springdale, Arkansas, Mayo del 2020</a:t>
            </a:r>
            <a:endParaRPr lang="en-US" b="1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C8482BCF-552B-E93D-1B8B-B1D0F28DB8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536703"/>
              </p:ext>
            </p:extLst>
          </p:nvPr>
        </p:nvGraphicFramePr>
        <p:xfrm>
          <a:off x="2175640" y="441741"/>
          <a:ext cx="8474196" cy="5486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7818">
                  <a:extLst>
                    <a:ext uri="{9D8B030D-6E8A-4147-A177-3AD203B41FA5}">
                      <a16:colId xmlns:a16="http://schemas.microsoft.com/office/drawing/2014/main" val="3265612820"/>
                    </a:ext>
                  </a:extLst>
                </a:gridCol>
                <a:gridCol w="851338">
                  <a:extLst>
                    <a:ext uri="{9D8B030D-6E8A-4147-A177-3AD203B41FA5}">
                      <a16:colId xmlns:a16="http://schemas.microsoft.com/office/drawing/2014/main" val="168876124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84670420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20330603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47522336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33025993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809130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00297166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05498426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040597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10583211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39009516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60768088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Casos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Vivienda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1"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Fecha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0089918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Casos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Vivienda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05/2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855278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Caso </a:t>
                      </a:r>
                      <a:r>
                        <a:rPr lang="en-US" sz="1400" dirty="0" err="1"/>
                        <a:t>primario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806066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Caso co-</a:t>
                      </a:r>
                      <a:r>
                        <a:rPr lang="en-US" sz="1400" dirty="0" err="1"/>
                        <a:t>primario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2200268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Caso </a:t>
                      </a:r>
                      <a:r>
                        <a:rPr lang="en-US" sz="1400" dirty="0" err="1"/>
                        <a:t>secundario</a:t>
                      </a:r>
                      <a:r>
                        <a:rPr lang="en-US" sz="1400" dirty="0"/>
                        <a:t> 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6486847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Caso </a:t>
                      </a:r>
                      <a:r>
                        <a:rPr lang="en-US" sz="1400" dirty="0" err="1"/>
                        <a:t>secundario</a:t>
                      </a:r>
                      <a:r>
                        <a:rPr lang="en-US" sz="1400" dirty="0"/>
                        <a:t> 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387877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Caso </a:t>
                      </a:r>
                      <a:r>
                        <a:rPr lang="en-US" sz="1400" dirty="0" err="1"/>
                        <a:t>secundario</a:t>
                      </a:r>
                      <a:r>
                        <a:rPr lang="en-US" sz="1400" dirty="0"/>
                        <a:t> -3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5902883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No </a:t>
                      </a:r>
                      <a:r>
                        <a:rPr lang="en-US" sz="1400" dirty="0" err="1"/>
                        <a:t>caso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367276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Caso </a:t>
                      </a:r>
                      <a:r>
                        <a:rPr lang="en-US" sz="1400" dirty="0" err="1"/>
                        <a:t>secundario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51560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Caso </a:t>
                      </a:r>
                      <a:r>
                        <a:rPr lang="en-US" sz="1400" dirty="0" err="1"/>
                        <a:t>secundario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064356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Caso </a:t>
                      </a:r>
                      <a:r>
                        <a:rPr lang="en-US" sz="1400" dirty="0" err="1"/>
                        <a:t>secundario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0061968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Caso </a:t>
                      </a:r>
                      <a:r>
                        <a:rPr lang="en-US" sz="1400" dirty="0" err="1"/>
                        <a:t>secundario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96848784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FD24C32A-5882-AE21-570A-AB9E23998340}"/>
              </a:ext>
            </a:extLst>
          </p:cNvPr>
          <p:cNvSpPr/>
          <p:nvPr/>
        </p:nvSpPr>
        <p:spPr>
          <a:xfrm>
            <a:off x="5770178" y="1465448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83EC85B-BAC3-0954-9864-BE9B25C8FDCD}"/>
              </a:ext>
            </a:extLst>
          </p:cNvPr>
          <p:cNvSpPr/>
          <p:nvPr/>
        </p:nvSpPr>
        <p:spPr>
          <a:xfrm>
            <a:off x="5775433" y="2043517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4F4D75C-B11C-4784-31CF-17149D6EE8A9}"/>
              </a:ext>
            </a:extLst>
          </p:cNvPr>
          <p:cNvSpPr/>
          <p:nvPr/>
        </p:nvSpPr>
        <p:spPr>
          <a:xfrm>
            <a:off x="6947336" y="2469186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228EBC2-747C-974F-5E40-A0CD4CB70542}"/>
              </a:ext>
            </a:extLst>
          </p:cNvPr>
          <p:cNvSpPr/>
          <p:nvPr/>
        </p:nvSpPr>
        <p:spPr>
          <a:xfrm>
            <a:off x="10221308" y="2826538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AF54C17-230D-517D-7795-9B525E3159FD}"/>
              </a:ext>
            </a:extLst>
          </p:cNvPr>
          <p:cNvSpPr/>
          <p:nvPr/>
        </p:nvSpPr>
        <p:spPr>
          <a:xfrm>
            <a:off x="10221308" y="3399355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4BA584-E0B7-39C9-91FE-7C6961B913C5}"/>
              </a:ext>
            </a:extLst>
          </p:cNvPr>
          <p:cNvSpPr/>
          <p:nvPr/>
        </p:nvSpPr>
        <p:spPr>
          <a:xfrm>
            <a:off x="6402227" y="4239126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BC367AD-6266-5469-49CF-CFD1862AFF12}"/>
              </a:ext>
            </a:extLst>
          </p:cNvPr>
          <p:cNvSpPr/>
          <p:nvPr/>
        </p:nvSpPr>
        <p:spPr>
          <a:xfrm>
            <a:off x="6424677" y="4722602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9BBD39C-142B-170E-9222-FC6A8B60BA49}"/>
              </a:ext>
            </a:extLst>
          </p:cNvPr>
          <p:cNvSpPr/>
          <p:nvPr/>
        </p:nvSpPr>
        <p:spPr>
          <a:xfrm>
            <a:off x="7469027" y="5621236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44FA516-A906-DDC9-9361-E41ECB94E0C9}"/>
              </a:ext>
            </a:extLst>
          </p:cNvPr>
          <p:cNvSpPr/>
          <p:nvPr/>
        </p:nvSpPr>
        <p:spPr>
          <a:xfrm>
            <a:off x="5249916" y="1465448"/>
            <a:ext cx="294290" cy="9459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3F82BAB-FD5C-396A-095E-0B5A912ECD59}"/>
              </a:ext>
            </a:extLst>
          </p:cNvPr>
          <p:cNvSpPr/>
          <p:nvPr/>
        </p:nvSpPr>
        <p:spPr>
          <a:xfrm>
            <a:off x="5249916" y="4196028"/>
            <a:ext cx="294290" cy="9459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EBEBF65-EE4A-8A15-852A-4B0E7E32A8BF}"/>
              </a:ext>
            </a:extLst>
          </p:cNvPr>
          <p:cNvSpPr/>
          <p:nvPr/>
        </p:nvSpPr>
        <p:spPr>
          <a:xfrm>
            <a:off x="5249916" y="4722602"/>
            <a:ext cx="294290" cy="9459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CD9084D-4239-70AB-2876-FB22D8A0AE53}"/>
              </a:ext>
            </a:extLst>
          </p:cNvPr>
          <p:cNvSpPr/>
          <p:nvPr/>
        </p:nvSpPr>
        <p:spPr>
          <a:xfrm>
            <a:off x="5249916" y="5201879"/>
            <a:ext cx="294290" cy="9459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FA1FDAB-E6BC-3AEC-171A-2E3AADFEA573}"/>
              </a:ext>
            </a:extLst>
          </p:cNvPr>
          <p:cNvSpPr/>
          <p:nvPr/>
        </p:nvSpPr>
        <p:spPr>
          <a:xfrm>
            <a:off x="6947336" y="5201878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B5966E2-9198-6961-664C-3713AACCB08F}"/>
              </a:ext>
            </a:extLst>
          </p:cNvPr>
          <p:cNvSpPr/>
          <p:nvPr/>
        </p:nvSpPr>
        <p:spPr>
          <a:xfrm>
            <a:off x="5249916" y="5621236"/>
            <a:ext cx="294290" cy="9459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473DCE8-0DCA-71F6-C2B2-C1E59217BCD5}"/>
              </a:ext>
            </a:extLst>
          </p:cNvPr>
          <p:cNvSpPr/>
          <p:nvPr/>
        </p:nvSpPr>
        <p:spPr>
          <a:xfrm>
            <a:off x="3704896" y="6175851"/>
            <a:ext cx="294290" cy="9459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115D8B5-9245-3D1F-8102-28F882B09DA6}"/>
              </a:ext>
            </a:extLst>
          </p:cNvPr>
          <p:cNvSpPr txBox="1"/>
          <p:nvPr/>
        </p:nvSpPr>
        <p:spPr>
          <a:xfrm>
            <a:off x="4078844" y="6013583"/>
            <a:ext cx="2302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Asistentes</a:t>
            </a:r>
            <a:r>
              <a:rPr lang="en-US" dirty="0"/>
              <a:t> a la </a:t>
            </a:r>
            <a:r>
              <a:rPr lang="en-US" dirty="0" err="1"/>
              <a:t>reuni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ón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540411D-341C-E82B-373B-180EDDB14328}"/>
              </a:ext>
            </a:extLst>
          </p:cNvPr>
          <p:cNvSpPr/>
          <p:nvPr/>
        </p:nvSpPr>
        <p:spPr>
          <a:xfrm>
            <a:off x="6653046" y="6150952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7EBBB06-C401-5BA8-BE4C-EEA7F65C7F8B}"/>
              </a:ext>
            </a:extLst>
          </p:cNvPr>
          <p:cNvSpPr txBox="1"/>
          <p:nvPr/>
        </p:nvSpPr>
        <p:spPr>
          <a:xfrm>
            <a:off x="6947336" y="6013583"/>
            <a:ext cx="2762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Fecha</a:t>
            </a:r>
            <a:r>
              <a:rPr lang="en-US" dirty="0"/>
              <a:t> de </a:t>
            </a:r>
            <a:r>
              <a:rPr lang="en-US" dirty="0" err="1"/>
              <a:t>inicio</a:t>
            </a:r>
            <a:r>
              <a:rPr lang="en-US" dirty="0"/>
              <a:t> de </a:t>
            </a:r>
            <a:r>
              <a:rPr lang="en-US" dirty="0" err="1"/>
              <a:t>s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íntomas</a:t>
            </a:r>
            <a:endParaRPr lang="en-U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52C8508-E831-5D56-C3A8-1A6A25820B7E}"/>
              </a:ext>
            </a:extLst>
          </p:cNvPr>
          <p:cNvSpPr txBox="1"/>
          <p:nvPr/>
        </p:nvSpPr>
        <p:spPr>
          <a:xfrm>
            <a:off x="1987841" y="6443517"/>
            <a:ext cx="89367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4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Fuente: Estudio de casos y contactos por uno de los autores, mayo del 2020</a:t>
            </a:r>
            <a:endParaRPr lang="en-US" sz="1400" dirty="0"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487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B77AE30-7548-396B-21D3-14085DBCF94B}"/>
              </a:ext>
            </a:extLst>
          </p:cNvPr>
          <p:cNvSpPr txBox="1"/>
          <p:nvPr/>
        </p:nvSpPr>
        <p:spPr>
          <a:xfrm>
            <a:off x="297652" y="17963"/>
            <a:ext cx="11533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Figur4. Timeline of the exposure to the primary case in a family outbreak of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COVID-19, Springdale, Arkansas, May  2020</a:t>
            </a:r>
            <a:endParaRPr lang="en-US" b="1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C8482BCF-552B-E93D-1B8B-B1D0F28DB8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179594"/>
              </p:ext>
            </p:extLst>
          </p:nvPr>
        </p:nvGraphicFramePr>
        <p:xfrm>
          <a:off x="2175640" y="441741"/>
          <a:ext cx="8474196" cy="5669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7576">
                  <a:extLst>
                    <a:ext uri="{9D8B030D-6E8A-4147-A177-3AD203B41FA5}">
                      <a16:colId xmlns:a16="http://schemas.microsoft.com/office/drawing/2014/main" val="3265612820"/>
                    </a:ext>
                  </a:extLst>
                </a:gridCol>
                <a:gridCol w="999744">
                  <a:extLst>
                    <a:ext uri="{9D8B030D-6E8A-4147-A177-3AD203B41FA5}">
                      <a16:colId xmlns:a16="http://schemas.microsoft.com/office/drawing/2014/main" val="1688761249"/>
                    </a:ext>
                  </a:extLst>
                </a:gridCol>
                <a:gridCol w="530476">
                  <a:extLst>
                    <a:ext uri="{9D8B030D-6E8A-4147-A177-3AD203B41FA5}">
                      <a16:colId xmlns:a16="http://schemas.microsoft.com/office/drawing/2014/main" val="384670420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20330603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47522336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33025993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809130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00297166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05498426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040597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10583211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39009516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60768088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Case status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Household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1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0089918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Casos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Vivienda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05/2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5/12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855278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Primary case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806066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Co-primary case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2200268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Secondary case </a:t>
                      </a:r>
                    </a:p>
                    <a:p>
                      <a:r>
                        <a:rPr lang="en-US" sz="1400" dirty="0"/>
                        <a:t>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6486847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Secondary case   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387877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Secondary case </a:t>
                      </a:r>
                    </a:p>
                    <a:p>
                      <a:r>
                        <a:rPr lang="en-US" sz="1400" dirty="0"/>
                        <a:t>-3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5902883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Non-case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367276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Secondary case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51560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Secondary case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064356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Secondary case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0061968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/>
                        <a:t>Secondary case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96848784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FD24C32A-5882-AE21-570A-AB9E23998340}"/>
              </a:ext>
            </a:extLst>
          </p:cNvPr>
          <p:cNvSpPr/>
          <p:nvPr/>
        </p:nvSpPr>
        <p:spPr>
          <a:xfrm>
            <a:off x="5770178" y="1465448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83EC85B-BAC3-0954-9864-BE9B25C8FDCD}"/>
              </a:ext>
            </a:extLst>
          </p:cNvPr>
          <p:cNvSpPr/>
          <p:nvPr/>
        </p:nvSpPr>
        <p:spPr>
          <a:xfrm>
            <a:off x="5775433" y="2043517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4F4D75C-B11C-4784-31CF-17149D6EE8A9}"/>
              </a:ext>
            </a:extLst>
          </p:cNvPr>
          <p:cNvSpPr/>
          <p:nvPr/>
        </p:nvSpPr>
        <p:spPr>
          <a:xfrm>
            <a:off x="6947336" y="2469186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228EBC2-747C-974F-5E40-A0CD4CB70542}"/>
              </a:ext>
            </a:extLst>
          </p:cNvPr>
          <p:cNvSpPr/>
          <p:nvPr/>
        </p:nvSpPr>
        <p:spPr>
          <a:xfrm>
            <a:off x="10221308" y="2826538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AF54C17-230D-517D-7795-9B525E3159FD}"/>
              </a:ext>
            </a:extLst>
          </p:cNvPr>
          <p:cNvSpPr/>
          <p:nvPr/>
        </p:nvSpPr>
        <p:spPr>
          <a:xfrm>
            <a:off x="10221308" y="3399355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4BA584-E0B7-39C9-91FE-7C6961B913C5}"/>
              </a:ext>
            </a:extLst>
          </p:cNvPr>
          <p:cNvSpPr/>
          <p:nvPr/>
        </p:nvSpPr>
        <p:spPr>
          <a:xfrm>
            <a:off x="6402227" y="4239126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BC367AD-6266-5469-49CF-CFD1862AFF12}"/>
              </a:ext>
            </a:extLst>
          </p:cNvPr>
          <p:cNvSpPr/>
          <p:nvPr/>
        </p:nvSpPr>
        <p:spPr>
          <a:xfrm>
            <a:off x="6424677" y="4722602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9BBD39C-142B-170E-9222-FC6A8B60BA49}"/>
              </a:ext>
            </a:extLst>
          </p:cNvPr>
          <p:cNvSpPr/>
          <p:nvPr/>
        </p:nvSpPr>
        <p:spPr>
          <a:xfrm>
            <a:off x="7469027" y="5621236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44FA516-A906-DDC9-9361-E41ECB94E0C9}"/>
              </a:ext>
            </a:extLst>
          </p:cNvPr>
          <p:cNvSpPr/>
          <p:nvPr/>
        </p:nvSpPr>
        <p:spPr>
          <a:xfrm>
            <a:off x="5249916" y="1465448"/>
            <a:ext cx="294290" cy="9459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3F82BAB-FD5C-396A-095E-0B5A912ECD59}"/>
              </a:ext>
            </a:extLst>
          </p:cNvPr>
          <p:cNvSpPr/>
          <p:nvPr/>
        </p:nvSpPr>
        <p:spPr>
          <a:xfrm>
            <a:off x="5249916" y="4196028"/>
            <a:ext cx="294290" cy="9459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EBEBF65-EE4A-8A15-852A-4B0E7E32A8BF}"/>
              </a:ext>
            </a:extLst>
          </p:cNvPr>
          <p:cNvSpPr/>
          <p:nvPr/>
        </p:nvSpPr>
        <p:spPr>
          <a:xfrm>
            <a:off x="5249916" y="4722602"/>
            <a:ext cx="294290" cy="9459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CD9084D-4239-70AB-2876-FB22D8A0AE53}"/>
              </a:ext>
            </a:extLst>
          </p:cNvPr>
          <p:cNvSpPr/>
          <p:nvPr/>
        </p:nvSpPr>
        <p:spPr>
          <a:xfrm>
            <a:off x="5249916" y="5201879"/>
            <a:ext cx="294290" cy="9459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FA1FDAB-E6BC-3AEC-171A-2E3AADFEA573}"/>
              </a:ext>
            </a:extLst>
          </p:cNvPr>
          <p:cNvSpPr/>
          <p:nvPr/>
        </p:nvSpPr>
        <p:spPr>
          <a:xfrm>
            <a:off x="6947336" y="5201878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B5966E2-9198-6961-664C-3713AACCB08F}"/>
              </a:ext>
            </a:extLst>
          </p:cNvPr>
          <p:cNvSpPr/>
          <p:nvPr/>
        </p:nvSpPr>
        <p:spPr>
          <a:xfrm>
            <a:off x="5249916" y="5621236"/>
            <a:ext cx="294290" cy="9459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473DCE8-0DCA-71F6-C2B2-C1E59217BCD5}"/>
              </a:ext>
            </a:extLst>
          </p:cNvPr>
          <p:cNvSpPr/>
          <p:nvPr/>
        </p:nvSpPr>
        <p:spPr>
          <a:xfrm>
            <a:off x="3704896" y="6175851"/>
            <a:ext cx="294290" cy="9459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115D8B5-9245-3D1F-8102-28F882B09DA6}"/>
              </a:ext>
            </a:extLst>
          </p:cNvPr>
          <p:cNvSpPr txBox="1"/>
          <p:nvPr/>
        </p:nvSpPr>
        <p:spPr>
          <a:xfrm>
            <a:off x="4078844" y="6013583"/>
            <a:ext cx="2022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Gathering attended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540411D-341C-E82B-373B-180EDDB14328}"/>
              </a:ext>
            </a:extLst>
          </p:cNvPr>
          <p:cNvSpPr/>
          <p:nvPr/>
        </p:nvSpPr>
        <p:spPr>
          <a:xfrm>
            <a:off x="6653046" y="6150952"/>
            <a:ext cx="294290" cy="94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7EBBB06-C401-5BA8-BE4C-EEA7F65C7F8B}"/>
              </a:ext>
            </a:extLst>
          </p:cNvPr>
          <p:cNvSpPr txBox="1"/>
          <p:nvPr/>
        </p:nvSpPr>
        <p:spPr>
          <a:xfrm>
            <a:off x="6947336" y="6013583"/>
            <a:ext cx="1538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Dates of onset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52C8508-E831-5D56-C3A8-1A6A25820B7E}"/>
              </a:ext>
            </a:extLst>
          </p:cNvPr>
          <p:cNvSpPr txBox="1"/>
          <p:nvPr/>
        </p:nvSpPr>
        <p:spPr>
          <a:xfrm>
            <a:off x="1987841" y="6443517"/>
            <a:ext cx="89367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Case and contact investigation by one of the authors, May 2020</a:t>
            </a:r>
          </a:p>
        </p:txBody>
      </p:sp>
    </p:spTree>
    <p:extLst>
      <p:ext uri="{BB962C8B-B14F-4D97-AF65-F5344CB8AC3E}">
        <p14:creationId xmlns:p14="http://schemas.microsoft.com/office/powerpoint/2010/main" val="1138155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1050</TotalTime>
  <Words>288</Words>
  <Application>Microsoft Office PowerPoint</Application>
  <PresentationFormat>Panorámica</PresentationFormat>
  <Paragraphs>82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 manera de instrucciones: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 Cardenas</dc:creator>
  <cp:lastModifiedBy>Victor Cardenas</cp:lastModifiedBy>
  <cp:revision>6</cp:revision>
  <dcterms:created xsi:type="dcterms:W3CDTF">2022-10-18T01:54:53Z</dcterms:created>
  <dcterms:modified xsi:type="dcterms:W3CDTF">2023-03-31T02:41:33Z</dcterms:modified>
</cp:coreProperties>
</file>