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5" r:id="rId3"/>
    <p:sldId id="30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60" d="100"/>
          <a:sy n="60" d="100"/>
        </p:scale>
        <p:origin x="6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ctor\Series%20de%20Tiempo\HURGV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ctor\Series%20de%20Tiempo\HURGV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41687804504367E-2"/>
          <c:y val="7.434641126638436E-2"/>
          <c:w val="0.87101833514619154"/>
          <c:h val="0.889683007366014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HURGV!$B$1</c:f>
              <c:strCache>
                <c:ptCount val="1"/>
                <c:pt idx="0">
                  <c:v>INICIO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HURGV!$A$2:$A$24</c:f>
              <c:numCache>
                <c:formatCode>General</c:formatCode>
                <c:ptCount val="23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24</c:v>
                </c:pt>
                <c:pt idx="14">
                  <c:v>25</c:v>
                </c:pt>
                <c:pt idx="15">
                  <c:v>26</c:v>
                </c:pt>
                <c:pt idx="16">
                  <c:v>30</c:v>
                </c:pt>
                <c:pt idx="17">
                  <c:v>41</c:v>
                </c:pt>
                <c:pt idx="18">
                  <c:v>31</c:v>
                </c:pt>
                <c:pt idx="19">
                  <c:v>34</c:v>
                </c:pt>
                <c:pt idx="20">
                  <c:v>36</c:v>
                </c:pt>
                <c:pt idx="21">
                  <c:v>39</c:v>
                </c:pt>
                <c:pt idx="22">
                  <c:v>40</c:v>
                </c:pt>
              </c:numCache>
            </c:numRef>
          </c:cat>
          <c:val>
            <c:numRef>
              <c:f>HURGV!$B$2:$B$24</c:f>
              <c:numCache>
                <c:formatCode>m/d/yyyy</c:formatCode>
                <c:ptCount val="23"/>
                <c:pt idx="0">
                  <c:v>33546</c:v>
                </c:pt>
                <c:pt idx="1">
                  <c:v>33429</c:v>
                </c:pt>
                <c:pt idx="2">
                  <c:v>33310</c:v>
                </c:pt>
                <c:pt idx="3">
                  <c:v>33239</c:v>
                </c:pt>
                <c:pt idx="4">
                  <c:v>33239</c:v>
                </c:pt>
                <c:pt idx="5">
                  <c:v>33239</c:v>
                </c:pt>
                <c:pt idx="6">
                  <c:v>33554</c:v>
                </c:pt>
                <c:pt idx="7">
                  <c:v>33239</c:v>
                </c:pt>
                <c:pt idx="8">
                  <c:v>33239</c:v>
                </c:pt>
                <c:pt idx="9">
                  <c:v>33239</c:v>
                </c:pt>
                <c:pt idx="10">
                  <c:v>33721</c:v>
                </c:pt>
                <c:pt idx="11">
                  <c:v>33721</c:v>
                </c:pt>
                <c:pt idx="12">
                  <c:v>33727</c:v>
                </c:pt>
                <c:pt idx="13">
                  <c:v>33797</c:v>
                </c:pt>
                <c:pt idx="14">
                  <c:v>33803</c:v>
                </c:pt>
                <c:pt idx="15">
                  <c:v>33802</c:v>
                </c:pt>
                <c:pt idx="16">
                  <c:v>33991</c:v>
                </c:pt>
                <c:pt idx="17">
                  <c:v>34039</c:v>
                </c:pt>
                <c:pt idx="18">
                  <c:v>34064</c:v>
                </c:pt>
                <c:pt idx="19">
                  <c:v>34191</c:v>
                </c:pt>
                <c:pt idx="20">
                  <c:v>34225</c:v>
                </c:pt>
                <c:pt idx="21">
                  <c:v>34302</c:v>
                </c:pt>
                <c:pt idx="22">
                  <c:v>34323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F-4D95-8BDD-F56C640A957F}"/>
            </c:ext>
          </c:extLst>
        </c:ser>
        <c:ser>
          <c:idx val="1"/>
          <c:order val="1"/>
          <c:tx>
            <c:strRef>
              <c:f>HURGV!$F$1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7F-4D95-8BDD-F56C640A957F}"/>
              </c:ext>
            </c:extLst>
          </c:dPt>
          <c:cat>
            <c:numRef>
              <c:f>HURGV!$A$2:$A$24</c:f>
              <c:numCache>
                <c:formatCode>General</c:formatCode>
                <c:ptCount val="23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24</c:v>
                </c:pt>
                <c:pt idx="14">
                  <c:v>25</c:v>
                </c:pt>
                <c:pt idx="15">
                  <c:v>26</c:v>
                </c:pt>
                <c:pt idx="16">
                  <c:v>30</c:v>
                </c:pt>
                <c:pt idx="17">
                  <c:v>41</c:v>
                </c:pt>
                <c:pt idx="18">
                  <c:v>31</c:v>
                </c:pt>
                <c:pt idx="19">
                  <c:v>34</c:v>
                </c:pt>
                <c:pt idx="20">
                  <c:v>36</c:v>
                </c:pt>
                <c:pt idx="21">
                  <c:v>39</c:v>
                </c:pt>
                <c:pt idx="22">
                  <c:v>40</c:v>
                </c:pt>
              </c:numCache>
            </c:numRef>
          </c:cat>
          <c:val>
            <c:numRef>
              <c:f>HURGV!$F$2:$F$24</c:f>
              <c:numCache>
                <c:formatCode>General</c:formatCode>
                <c:ptCount val="23"/>
                <c:pt idx="0">
                  <c:v>108</c:v>
                </c:pt>
                <c:pt idx="1">
                  <c:v>767</c:v>
                </c:pt>
                <c:pt idx="2">
                  <c:v>886</c:v>
                </c:pt>
                <c:pt idx="3">
                  <c:v>679</c:v>
                </c:pt>
                <c:pt idx="4">
                  <c:v>776</c:v>
                </c:pt>
                <c:pt idx="5">
                  <c:v>846</c:v>
                </c:pt>
                <c:pt idx="6">
                  <c:v>913</c:v>
                </c:pt>
                <c:pt idx="7">
                  <c:v>885</c:v>
                </c:pt>
                <c:pt idx="8">
                  <c:v>428</c:v>
                </c:pt>
                <c:pt idx="9">
                  <c:v>580</c:v>
                </c:pt>
                <c:pt idx="10">
                  <c:v>133</c:v>
                </c:pt>
                <c:pt idx="11">
                  <c:v>207</c:v>
                </c:pt>
                <c:pt idx="12">
                  <c:v>151</c:v>
                </c:pt>
                <c:pt idx="13">
                  <c:v>123</c:v>
                </c:pt>
                <c:pt idx="14">
                  <c:v>326</c:v>
                </c:pt>
                <c:pt idx="15">
                  <c:v>335</c:v>
                </c:pt>
                <c:pt idx="16">
                  <c:v>265</c:v>
                </c:pt>
                <c:pt idx="17">
                  <c:v>249</c:v>
                </c:pt>
                <c:pt idx="18">
                  <c:v>193</c:v>
                </c:pt>
                <c:pt idx="19">
                  <c:v>324</c:v>
                </c:pt>
                <c:pt idx="20">
                  <c:v>290</c:v>
                </c:pt>
                <c:pt idx="21">
                  <c:v>213</c:v>
                </c:pt>
                <c:pt idx="2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7F-4D95-8BDD-F56C640A9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8356360"/>
        <c:axId val="1761692328"/>
      </c:barChart>
      <c:catAx>
        <c:axId val="1178356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61692328"/>
        <c:crosses val="autoZero"/>
        <c:auto val="1"/>
        <c:lblAlgn val="ctr"/>
        <c:lblOffset val="100"/>
        <c:noMultiLvlLbl val="0"/>
      </c:catAx>
      <c:valAx>
        <c:axId val="1761692328"/>
        <c:scaling>
          <c:orientation val="minMax"/>
          <c:max val="34515"/>
          <c:min val="33239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78356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41687804504367E-2"/>
          <c:y val="7.434641126638436E-2"/>
          <c:w val="0.87101833514619154"/>
          <c:h val="0.889683007366014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HURGV!$B$1</c:f>
              <c:strCache>
                <c:ptCount val="1"/>
                <c:pt idx="0">
                  <c:v>INICIO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HURGV!$A$2:$A$24</c:f>
              <c:numCache>
                <c:formatCode>General</c:formatCode>
                <c:ptCount val="23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24</c:v>
                </c:pt>
                <c:pt idx="14">
                  <c:v>25</c:v>
                </c:pt>
                <c:pt idx="15">
                  <c:v>26</c:v>
                </c:pt>
                <c:pt idx="16">
                  <c:v>30</c:v>
                </c:pt>
                <c:pt idx="17">
                  <c:v>41</c:v>
                </c:pt>
                <c:pt idx="18">
                  <c:v>31</c:v>
                </c:pt>
                <c:pt idx="19">
                  <c:v>34</c:v>
                </c:pt>
                <c:pt idx="20">
                  <c:v>36</c:v>
                </c:pt>
                <c:pt idx="21">
                  <c:v>39</c:v>
                </c:pt>
                <c:pt idx="22">
                  <c:v>40</c:v>
                </c:pt>
              </c:numCache>
            </c:numRef>
          </c:cat>
          <c:val>
            <c:numRef>
              <c:f>HURGV!$B$2:$B$24</c:f>
              <c:numCache>
                <c:formatCode>m/d/yyyy</c:formatCode>
                <c:ptCount val="23"/>
                <c:pt idx="0">
                  <c:v>33546</c:v>
                </c:pt>
                <c:pt idx="1">
                  <c:v>33429</c:v>
                </c:pt>
                <c:pt idx="2">
                  <c:v>33310</c:v>
                </c:pt>
                <c:pt idx="3">
                  <c:v>33239</c:v>
                </c:pt>
                <c:pt idx="4">
                  <c:v>33239</c:v>
                </c:pt>
                <c:pt idx="5">
                  <c:v>33239</c:v>
                </c:pt>
                <c:pt idx="6">
                  <c:v>33554</c:v>
                </c:pt>
                <c:pt idx="7">
                  <c:v>33239</c:v>
                </c:pt>
                <c:pt idx="8">
                  <c:v>33239</c:v>
                </c:pt>
                <c:pt idx="9">
                  <c:v>33239</c:v>
                </c:pt>
                <c:pt idx="10">
                  <c:v>33721</c:v>
                </c:pt>
                <c:pt idx="11">
                  <c:v>33721</c:v>
                </c:pt>
                <c:pt idx="12">
                  <c:v>33727</c:v>
                </c:pt>
                <c:pt idx="13">
                  <c:v>33797</c:v>
                </c:pt>
                <c:pt idx="14">
                  <c:v>33803</c:v>
                </c:pt>
                <c:pt idx="15">
                  <c:v>33802</c:v>
                </c:pt>
                <c:pt idx="16">
                  <c:v>33991</c:v>
                </c:pt>
                <c:pt idx="17">
                  <c:v>34039</c:v>
                </c:pt>
                <c:pt idx="18">
                  <c:v>34064</c:v>
                </c:pt>
                <c:pt idx="19">
                  <c:v>34191</c:v>
                </c:pt>
                <c:pt idx="20">
                  <c:v>34225</c:v>
                </c:pt>
                <c:pt idx="21">
                  <c:v>34302</c:v>
                </c:pt>
                <c:pt idx="22">
                  <c:v>34323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F-4D95-8BDD-F56C640A957F}"/>
            </c:ext>
          </c:extLst>
        </c:ser>
        <c:ser>
          <c:idx val="1"/>
          <c:order val="1"/>
          <c:tx>
            <c:strRef>
              <c:f>HURGV!$F$1</c:f>
              <c:strCache>
                <c:ptCount val="1"/>
                <c:pt idx="0">
                  <c:v>Duración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C7F-4D95-8BDD-F56C640A957F}"/>
              </c:ext>
            </c:extLst>
          </c:dPt>
          <c:cat>
            <c:numRef>
              <c:f>HURGV!$A$2:$A$24</c:f>
              <c:numCache>
                <c:formatCode>General</c:formatCode>
                <c:ptCount val="23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24</c:v>
                </c:pt>
                <c:pt idx="14">
                  <c:v>25</c:v>
                </c:pt>
                <c:pt idx="15">
                  <c:v>26</c:v>
                </c:pt>
                <c:pt idx="16">
                  <c:v>30</c:v>
                </c:pt>
                <c:pt idx="17">
                  <c:v>41</c:v>
                </c:pt>
                <c:pt idx="18">
                  <c:v>31</c:v>
                </c:pt>
                <c:pt idx="19">
                  <c:v>34</c:v>
                </c:pt>
                <c:pt idx="20">
                  <c:v>36</c:v>
                </c:pt>
                <c:pt idx="21">
                  <c:v>39</c:v>
                </c:pt>
                <c:pt idx="22">
                  <c:v>40</c:v>
                </c:pt>
              </c:numCache>
            </c:numRef>
          </c:cat>
          <c:val>
            <c:numRef>
              <c:f>HURGV!$F$2:$F$24</c:f>
              <c:numCache>
                <c:formatCode>General</c:formatCode>
                <c:ptCount val="23"/>
                <c:pt idx="0">
                  <c:v>108</c:v>
                </c:pt>
                <c:pt idx="1">
                  <c:v>767</c:v>
                </c:pt>
                <c:pt idx="2">
                  <c:v>886</c:v>
                </c:pt>
                <c:pt idx="3">
                  <c:v>679</c:v>
                </c:pt>
                <c:pt idx="4">
                  <c:v>776</c:v>
                </c:pt>
                <c:pt idx="5">
                  <c:v>846</c:v>
                </c:pt>
                <c:pt idx="6">
                  <c:v>913</c:v>
                </c:pt>
                <c:pt idx="7">
                  <c:v>885</c:v>
                </c:pt>
                <c:pt idx="8">
                  <c:v>428</c:v>
                </c:pt>
                <c:pt idx="9">
                  <c:v>580</c:v>
                </c:pt>
                <c:pt idx="10">
                  <c:v>133</c:v>
                </c:pt>
                <c:pt idx="11">
                  <c:v>207</c:v>
                </c:pt>
                <c:pt idx="12">
                  <c:v>151</c:v>
                </c:pt>
                <c:pt idx="13">
                  <c:v>123</c:v>
                </c:pt>
                <c:pt idx="14">
                  <c:v>326</c:v>
                </c:pt>
                <c:pt idx="15">
                  <c:v>335</c:v>
                </c:pt>
                <c:pt idx="16">
                  <c:v>265</c:v>
                </c:pt>
                <c:pt idx="17">
                  <c:v>249</c:v>
                </c:pt>
                <c:pt idx="18">
                  <c:v>193</c:v>
                </c:pt>
                <c:pt idx="19">
                  <c:v>324</c:v>
                </c:pt>
                <c:pt idx="20">
                  <c:v>290</c:v>
                </c:pt>
                <c:pt idx="21">
                  <c:v>213</c:v>
                </c:pt>
                <c:pt idx="2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7F-4D95-8BDD-F56C640A9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8356360"/>
        <c:axId val="1761692328"/>
      </c:barChart>
      <c:catAx>
        <c:axId val="1178356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61692328"/>
        <c:crosses val="autoZero"/>
        <c:auto val="1"/>
        <c:lblAlgn val="ctr"/>
        <c:lblOffset val="100"/>
        <c:noMultiLvlLbl val="0"/>
      </c:catAx>
      <c:valAx>
        <c:axId val="1761692328"/>
        <c:scaling>
          <c:orientation val="minMax"/>
          <c:max val="34515"/>
          <c:min val="33239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78356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82F77-5D8D-1B59-1FB5-E17CFB606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75F81-51B0-ECD3-F703-968C6BCF9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2FDD7-9E07-E29B-7B5E-BE28E3BD4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D3985-1764-AD5E-7541-95A4EFFF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BB3FB-687F-5F59-248B-12ED7DA4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9D92-BD6C-E427-0C22-F9F73B2F1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13DE1-3243-6865-25E6-6F913955B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E4F66-1C69-C79F-BB89-5ADCCA915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8E4FC-C693-2684-9F72-C6100740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E74ED-3AC2-6C8B-B4CD-8D3D3A84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1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142AD5-D5D6-0622-4941-C42CCB1455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CC24FB-15FF-4F2B-B527-E02470EEE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989DE-BD23-00D1-D631-46FC6B28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BD43E-E3B0-ABB0-9D70-A2F84DC0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D71A6-C93A-E823-CBEE-48E801B6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1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9464A-2CD9-5B17-6D0C-69C273CD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4DCFE-54A3-ED5F-6133-5302F7DF1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E57E0-E2B6-F4D8-188A-45F8BEFAE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5232C-F3DC-B46A-1E17-079C7C0CA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DD594-D0BE-F72B-044A-E217CA21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2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EA78-5F29-EF3A-787E-0BAD75B6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4AAFB-62B9-5208-1A96-B36BA6250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275B4-9295-0121-54BE-7AA906CE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9F31E-D27D-0BF0-9E93-5B7A5DAA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42003-ED39-0971-61DE-F6E6004D6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A8AD-EA56-698A-EC18-AF47021D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D1364-2FC0-0718-08E2-E46380DFB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1E295-9378-0005-50AF-48070953D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7537C-9ABE-64CF-A09D-BE22577F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07940E-A51D-C85A-0B53-D1FA7A60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858FC-582A-81D7-D336-BF9D937D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60C20-5AAE-13EB-DFDC-C8729E39E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F3D00-93D1-9835-9AE4-E004A1227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0ACE3-7DA8-DA70-A92E-C9401308A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960A7-D3E5-E194-2C9E-7A50F5B94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14E375-1C64-F602-C57B-113CD0DF4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A58E0E-BB2B-8993-1CBA-5B5E273A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E0B32F-8EDD-2B3C-55AD-7E5A78693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A4EE76-C8B2-0498-61E0-805B73C7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4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265BC-F5F5-D128-176C-2EFCED8E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A81F5-EC19-B62D-6F53-D897EF968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3C5AC-A8ED-1A5B-ED75-FF56E8E0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89FD2B-EFFC-E881-8212-43E833B3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8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400D30-664B-3274-C85D-AC74A69C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AF180-9511-1C0D-D763-6CA87EC7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B3A17-5044-27BD-AAAD-E9A1C2BD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4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6F118-069F-8C16-BC4D-CB25AA56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7E8C7-370E-36D7-A596-09216F8F1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0108C-07A4-6D86-C0D8-4C92C4FD1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FFFC4-0294-E89E-AC1F-CC84B0CB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4E4FE-5067-0E90-F372-F70377B7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E9FE1-B404-5914-7268-AE1C1D667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9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B4917-EED7-B405-6351-CC8AAC616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A9184D-9422-2D58-ED7C-0B0764D21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43CAE-067A-59B8-CFB8-0D45CB8CC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DE0C0-827F-54F3-9673-34B0904E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1850B-8FA3-7A4E-0AEF-400BBBDD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D3EC0-A83A-19FE-2EEA-2AAB7849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8CB2B6-CACE-9BE3-5829-50D189725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88E42-6661-48A9-03A8-9925C9066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30A07-B796-9806-53E0-9BDB53322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24004-0760-4B73-B1E2-E7C7E65BFE93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03833-9BB8-A4E9-D721-761ADD624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04F19-83F7-621B-6638-D2BC6FE2E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BD5D-7592-435A-A18A-147F8E054C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0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20AB46-0F01-1650-A370-A1315C18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manera</a:t>
            </a:r>
            <a:r>
              <a:rPr lang="en-US" dirty="0"/>
              <a:t> de </a:t>
            </a:r>
            <a:r>
              <a:rPr lang="en-US" dirty="0" err="1"/>
              <a:t>instrucciones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D3B44C-A934-E87B-3DFF-8B9AFBEF5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Pegue</a:t>
            </a:r>
            <a:r>
              <a:rPr lang="en-US" dirty="0"/>
              <a:t> la imagen </a:t>
            </a:r>
            <a:r>
              <a:rPr lang="en-US" dirty="0" err="1"/>
              <a:t>tomada</a:t>
            </a:r>
            <a:r>
              <a:rPr lang="en-US" dirty="0"/>
              <a:t> del </a:t>
            </a:r>
            <a:r>
              <a:rPr lang="en-US" dirty="0" err="1"/>
              <a:t>documento</a:t>
            </a:r>
            <a:r>
              <a:rPr lang="en-US" dirty="0"/>
              <a:t> </a:t>
            </a:r>
            <a:r>
              <a:rPr lang="en-US" dirty="0" err="1"/>
              <a:t>fuente</a:t>
            </a:r>
            <a:r>
              <a:rPr lang="en-US" dirty="0"/>
              <a:t>, </a:t>
            </a:r>
            <a:r>
              <a:rPr lang="en-US" dirty="0" err="1"/>
              <a:t>usando</a:t>
            </a:r>
            <a:r>
              <a:rPr lang="en-US" dirty="0"/>
              <a:t> C+U o </a:t>
            </a:r>
            <a:r>
              <a:rPr lang="en-US" dirty="0" err="1"/>
              <a:t>pegar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imagen o pintura.</a:t>
            </a:r>
          </a:p>
          <a:p>
            <a:r>
              <a:rPr lang="en-US" dirty="0" err="1"/>
              <a:t>Agregue</a:t>
            </a:r>
            <a:r>
              <a:rPr lang="en-US" dirty="0"/>
              <a:t> la </a:t>
            </a:r>
            <a:r>
              <a:rPr lang="en-US" dirty="0" err="1"/>
              <a:t>simbologia</a:t>
            </a:r>
            <a:r>
              <a:rPr lang="en-US" dirty="0"/>
              <a:t> para </a:t>
            </a:r>
            <a:r>
              <a:rPr lang="en-US" dirty="0" err="1"/>
              <a:t>denotar</a:t>
            </a:r>
            <a:r>
              <a:rPr lang="en-US" dirty="0"/>
              <a:t> las </a:t>
            </a:r>
            <a:r>
              <a:rPr lang="en-US" dirty="0" err="1"/>
              <a:t>seroconversiones</a:t>
            </a:r>
            <a:r>
              <a:rPr lang="en-US" dirty="0"/>
              <a:t> y </a:t>
            </a:r>
            <a:r>
              <a:rPr lang="en-US" dirty="0" err="1"/>
              <a:t>casos</a:t>
            </a:r>
            <a:r>
              <a:rPr lang="en-US" dirty="0"/>
              <a:t> </a:t>
            </a:r>
            <a:r>
              <a:rPr lang="en-US" dirty="0" err="1"/>
              <a:t>prevalente</a:t>
            </a:r>
            <a:r>
              <a:rPr lang="en-US" dirty="0"/>
              <a:t> </a:t>
            </a:r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figuras</a:t>
            </a:r>
            <a:r>
              <a:rPr lang="en-US" dirty="0"/>
              <a:t> del menu de </a:t>
            </a:r>
            <a:r>
              <a:rPr lang="en-US" dirty="0" err="1"/>
              <a:t>formas</a:t>
            </a:r>
            <a:r>
              <a:rPr lang="en-US" dirty="0"/>
              <a:t> o contornos </a:t>
            </a:r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Inserte</a:t>
            </a:r>
            <a:endParaRPr lang="en-US" dirty="0"/>
          </a:p>
          <a:p>
            <a:r>
              <a:rPr lang="en-US" dirty="0" err="1"/>
              <a:t>Agregue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area </a:t>
            </a:r>
            <a:r>
              <a:rPr lang="en-US" dirty="0" err="1"/>
              <a:t>sombreada</a:t>
            </a:r>
            <a:r>
              <a:rPr lang="en-US" dirty="0"/>
              <a:t> que es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periodo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que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paciente</a:t>
            </a:r>
            <a:r>
              <a:rPr lang="en-US" dirty="0"/>
              <a:t> </a:t>
            </a:r>
            <a:r>
              <a:rPr lang="en-US" dirty="0" err="1"/>
              <a:t>prevalente</a:t>
            </a:r>
            <a:r>
              <a:rPr lang="en-US" dirty="0"/>
              <a:t> (#22) </a:t>
            </a:r>
            <a:r>
              <a:rPr lang="en-US" dirty="0" err="1"/>
              <a:t>estuvo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hemodialisis</a:t>
            </a:r>
            <a:r>
              <a:rPr lang="en-US" dirty="0"/>
              <a:t>. </a:t>
            </a:r>
          </a:p>
          <a:p>
            <a:r>
              <a:rPr lang="en-US" dirty="0" err="1"/>
              <a:t>Agregue</a:t>
            </a:r>
            <a:r>
              <a:rPr lang="en-US" dirty="0"/>
              <a:t> las </a:t>
            </a:r>
            <a:r>
              <a:rPr lang="en-US" dirty="0" err="1"/>
              <a:t>leyendas</a:t>
            </a:r>
            <a:r>
              <a:rPr lang="en-US" dirty="0"/>
              <a:t> y </a:t>
            </a:r>
            <a:r>
              <a:rPr lang="en-US" dirty="0" err="1"/>
              <a:t>fuentes</a:t>
            </a:r>
            <a:r>
              <a:rPr lang="en-US" dirty="0"/>
              <a:t> </a:t>
            </a:r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inserte</a:t>
            </a:r>
            <a:r>
              <a:rPr lang="en-US" dirty="0"/>
              <a:t> </a:t>
            </a:r>
            <a:r>
              <a:rPr lang="en-US" dirty="0" err="1"/>
              <a:t>texto</a:t>
            </a:r>
            <a:r>
              <a:rPr lang="en-US" dirty="0"/>
              <a:t> y </a:t>
            </a:r>
            <a:r>
              <a:rPr lang="en-US" dirty="0" err="1"/>
              <a:t>formas</a:t>
            </a:r>
            <a:r>
              <a:rPr lang="en-US" dirty="0"/>
              <a:t> o contornos</a:t>
            </a:r>
          </a:p>
        </p:txBody>
      </p:sp>
    </p:spTree>
    <p:extLst>
      <p:ext uri="{BB962C8B-B14F-4D97-AF65-F5344CB8AC3E}">
        <p14:creationId xmlns:p14="http://schemas.microsoft.com/office/powerpoint/2010/main" val="111545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7018" y="84878"/>
            <a:ext cx="8640200" cy="5898076"/>
            <a:chOff x="1174826" y="84878"/>
            <a:chExt cx="8640200" cy="5898076"/>
          </a:xfrm>
        </p:grpSpPr>
        <p:graphicFrame>
          <p:nvGraphicFramePr>
            <p:cNvPr id="17" name="Chart 16"/>
            <p:cNvGraphicFramePr>
              <a:graphicFrameLocks/>
            </p:cNvGraphicFramePr>
            <p:nvPr/>
          </p:nvGraphicFramePr>
          <p:xfrm>
            <a:off x="2500485" y="546543"/>
            <a:ext cx="6191568" cy="43371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Isosceles Triangle 3"/>
            <p:cNvSpPr/>
            <p:nvPr/>
          </p:nvSpPr>
          <p:spPr>
            <a:xfrm>
              <a:off x="5219492" y="1141427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5107804" y="1303697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5247399" y="1541520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639058" y="1669110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77879" y="1882883"/>
              <a:ext cx="63795" cy="154384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5442550" y="2495830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5639059" y="2631234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74826" y="5521289"/>
              <a:ext cx="8505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Fecha de recolección de suero con nueva infección- “Casos”        Asistiendo a la unidad de diálisis (tiempo-persona)  </a:t>
              </a:r>
            </a:p>
            <a:p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Fuente: Referencia 3. 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5424828" y="5587627"/>
              <a:ext cx="99238" cy="1346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83568" y="84878"/>
              <a:ext cx="8331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Figura 6. Pacientes crónicos dializados en la unidad de hemodiálisis entre enero de 1991 y junio de 1994 entre quienes se conocía el estado de infección por serología según fecha de recolección del suero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88A4665-5000-1204-A886-125000E5FB03}"/>
              </a:ext>
            </a:extLst>
          </p:cNvPr>
          <p:cNvSpPr/>
          <p:nvPr/>
        </p:nvSpPr>
        <p:spPr>
          <a:xfrm>
            <a:off x="5004070" y="875046"/>
            <a:ext cx="647180" cy="3956179"/>
          </a:xfrm>
          <a:prstGeom prst="rect">
            <a:avLst/>
          </a:prstGeom>
          <a:solidFill>
            <a:schemeClr val="bg2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F20B41-6C93-2075-7A92-F032362765BA}"/>
              </a:ext>
            </a:extLst>
          </p:cNvPr>
          <p:cNvSpPr/>
          <p:nvPr/>
        </p:nvSpPr>
        <p:spPr>
          <a:xfrm>
            <a:off x="9148732" y="5610486"/>
            <a:ext cx="655942" cy="8896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5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7018" y="84878"/>
            <a:ext cx="8640200" cy="5898076"/>
            <a:chOff x="1174826" y="84878"/>
            <a:chExt cx="8640200" cy="5898076"/>
          </a:xfrm>
        </p:grpSpPr>
        <p:graphicFrame>
          <p:nvGraphicFramePr>
            <p:cNvPr id="17" name="Chart 16"/>
            <p:cNvGraphicFramePr>
              <a:graphicFrameLocks/>
            </p:cNvGraphicFramePr>
            <p:nvPr/>
          </p:nvGraphicFramePr>
          <p:xfrm>
            <a:off x="2500485" y="546543"/>
            <a:ext cx="6191568" cy="43371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Isosceles Triangle 3"/>
            <p:cNvSpPr/>
            <p:nvPr/>
          </p:nvSpPr>
          <p:spPr>
            <a:xfrm>
              <a:off x="5219492" y="1141427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5107804" y="1303697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5247399" y="1541520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639058" y="1669110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77879" y="1882883"/>
              <a:ext cx="63795" cy="154384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5442550" y="2495830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5639059" y="2631234"/>
              <a:ext cx="63795" cy="12759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74826" y="5521289"/>
              <a:ext cx="76156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Date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serum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collection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with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new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infection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–”Cases”                  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Attending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the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dialysis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unit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person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-time) </a:t>
              </a:r>
            </a:p>
            <a:p>
              <a:r>
                <a:rPr lang="es-CO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Source</a:t>
              </a:r>
              <a:r>
                <a:rPr lang="es-CO" sz="1200" dirty="0">
                  <a:latin typeface="Arial" panose="020B0604020202020204" pitchFamily="34" charset="0"/>
                  <a:cs typeface="Arial" panose="020B0604020202020204" pitchFamily="34" charset="0"/>
                </a:rPr>
                <a:t>: Reference 3. 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4883391" y="5607594"/>
              <a:ext cx="99238" cy="13468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83568" y="84878"/>
              <a:ext cx="83314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Figure 6.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Chronic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dyalisis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patients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in a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hemodialysis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unit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between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January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1991, and June 1994, in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whom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serum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for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HIV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antibody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was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available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for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testing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, and HIV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serostatus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by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date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serum</a:t>
              </a:r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CO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collection</a:t>
              </a:r>
              <a:endParaRPr 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88A4665-5000-1204-A886-125000E5FB03}"/>
              </a:ext>
            </a:extLst>
          </p:cNvPr>
          <p:cNvSpPr/>
          <p:nvPr/>
        </p:nvSpPr>
        <p:spPr>
          <a:xfrm>
            <a:off x="5004070" y="875046"/>
            <a:ext cx="647180" cy="3956179"/>
          </a:xfrm>
          <a:prstGeom prst="rect">
            <a:avLst/>
          </a:prstGeom>
          <a:solidFill>
            <a:schemeClr val="bg2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F20B41-6C93-2075-7A92-F032362765BA}"/>
              </a:ext>
            </a:extLst>
          </p:cNvPr>
          <p:cNvSpPr/>
          <p:nvPr/>
        </p:nvSpPr>
        <p:spPr>
          <a:xfrm>
            <a:off x="8618042" y="5607594"/>
            <a:ext cx="655942" cy="8896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3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194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 manera de instrucciones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 Cardenas</dc:creator>
  <cp:lastModifiedBy>Victor Cardenas</cp:lastModifiedBy>
  <cp:revision>6</cp:revision>
  <dcterms:created xsi:type="dcterms:W3CDTF">2022-10-26T02:52:10Z</dcterms:created>
  <dcterms:modified xsi:type="dcterms:W3CDTF">2023-03-31T02:42:08Z</dcterms:modified>
</cp:coreProperties>
</file>